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13" r:id="rId3"/>
    <p:sldId id="266" r:id="rId4"/>
    <p:sldId id="270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305" r:id="rId17"/>
    <p:sldId id="306" r:id="rId18"/>
    <p:sldId id="261" r:id="rId19"/>
    <p:sldId id="301" r:id="rId20"/>
    <p:sldId id="319" r:id="rId21"/>
    <p:sldId id="302" r:id="rId22"/>
    <p:sldId id="303" r:id="rId23"/>
    <p:sldId id="320" r:id="rId24"/>
    <p:sldId id="286" r:id="rId25"/>
    <p:sldId id="288" r:id="rId26"/>
    <p:sldId id="259" r:id="rId27"/>
    <p:sldId id="291" r:id="rId28"/>
    <p:sldId id="307" r:id="rId29"/>
    <p:sldId id="292" r:id="rId30"/>
    <p:sldId id="293" r:id="rId31"/>
    <p:sldId id="315" r:id="rId32"/>
    <p:sldId id="294" r:id="rId33"/>
    <p:sldId id="314" r:id="rId34"/>
    <p:sldId id="308" r:id="rId35"/>
    <p:sldId id="309" r:id="rId36"/>
    <p:sldId id="311" r:id="rId37"/>
    <p:sldId id="316" r:id="rId38"/>
    <p:sldId id="317" r:id="rId39"/>
    <p:sldId id="318" r:id="rId40"/>
    <p:sldId id="312" r:id="rId41"/>
    <p:sldId id="264" r:id="rId4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4199D80-CCA7-40A8-9FAA-C75E872FE554}">
          <p14:sldIdLst>
            <p14:sldId id="256"/>
            <p14:sldId id="313"/>
            <p14:sldId id="266"/>
            <p14:sldId id="270"/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305"/>
            <p14:sldId id="306"/>
            <p14:sldId id="261"/>
            <p14:sldId id="301"/>
            <p14:sldId id="319"/>
            <p14:sldId id="302"/>
            <p14:sldId id="303"/>
            <p14:sldId id="320"/>
            <p14:sldId id="286"/>
            <p14:sldId id="288"/>
            <p14:sldId id="259"/>
            <p14:sldId id="291"/>
            <p14:sldId id="307"/>
            <p14:sldId id="292"/>
            <p14:sldId id="293"/>
            <p14:sldId id="315"/>
            <p14:sldId id="294"/>
            <p14:sldId id="314"/>
            <p14:sldId id="308"/>
            <p14:sldId id="309"/>
            <p14:sldId id="311"/>
            <p14:sldId id="316"/>
            <p14:sldId id="317"/>
            <p14:sldId id="318"/>
            <p14:sldId id="312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CAE68-9063-4FF5-A9B0-1B69147AFF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5696A67-0ABB-4770-95C6-142F6384A80E}">
      <dgm:prSet phldrT="[Text]"/>
      <dgm:spPr>
        <a:solidFill>
          <a:srgbClr val="823C8B"/>
        </a:solidFill>
      </dgm:spPr>
      <dgm:t>
        <a:bodyPr/>
        <a:lstStyle/>
        <a:p>
          <a:r>
            <a:rPr lang="es-CO" b="1" dirty="0">
              <a:latin typeface="Gotham Bold"/>
            </a:rPr>
            <a:t>Identificar casos</a:t>
          </a:r>
        </a:p>
      </dgm:t>
    </dgm:pt>
    <dgm:pt modelId="{CB169868-F172-46BD-99B1-A4384AB785F0}" type="parTrans" cxnId="{40291E01-84FB-4B66-8F77-7431E933DBDD}">
      <dgm:prSet/>
      <dgm:spPr/>
      <dgm:t>
        <a:bodyPr/>
        <a:lstStyle/>
        <a:p>
          <a:endParaRPr lang="es-CO" b="1"/>
        </a:p>
      </dgm:t>
    </dgm:pt>
    <dgm:pt modelId="{88ED2DA1-F667-4679-A4FD-CAB9B3F58AC4}" type="sibTrans" cxnId="{40291E01-84FB-4B66-8F77-7431E933DBDD}">
      <dgm:prSet/>
      <dgm:spPr/>
      <dgm:t>
        <a:bodyPr/>
        <a:lstStyle/>
        <a:p>
          <a:endParaRPr lang="es-CO" b="1"/>
        </a:p>
      </dgm:t>
    </dgm:pt>
    <dgm:pt modelId="{C4E48C4A-4D6C-4DF0-BF27-2E6D03543807}">
      <dgm:prSet phldrT="[Text]"/>
      <dgm:spPr>
        <a:solidFill>
          <a:srgbClr val="823C8B"/>
        </a:solidFill>
      </dgm:spPr>
      <dgm:t>
        <a:bodyPr/>
        <a:lstStyle/>
        <a:p>
          <a:r>
            <a:rPr lang="es-CO" b="1" dirty="0">
              <a:latin typeface="Gotham Bold"/>
            </a:rPr>
            <a:t>Rastrear  contactos</a:t>
          </a:r>
        </a:p>
      </dgm:t>
    </dgm:pt>
    <dgm:pt modelId="{66907315-9A8E-4330-8AB6-17E59DB72B97}" type="parTrans" cxnId="{5290FBFC-E419-4E97-8E2F-49CC034E00C4}">
      <dgm:prSet/>
      <dgm:spPr/>
      <dgm:t>
        <a:bodyPr/>
        <a:lstStyle/>
        <a:p>
          <a:endParaRPr lang="es-CO" b="1"/>
        </a:p>
      </dgm:t>
    </dgm:pt>
    <dgm:pt modelId="{58FF1902-8B8E-4A73-A92A-F617B9D93908}" type="sibTrans" cxnId="{5290FBFC-E419-4E97-8E2F-49CC034E00C4}">
      <dgm:prSet/>
      <dgm:spPr/>
      <dgm:t>
        <a:bodyPr/>
        <a:lstStyle/>
        <a:p>
          <a:endParaRPr lang="es-CO" b="1"/>
        </a:p>
      </dgm:t>
    </dgm:pt>
    <dgm:pt modelId="{695FF5D9-3966-4E4E-97C9-A2F7535AFC00}">
      <dgm:prSet phldrT="[Text]"/>
      <dgm:spPr>
        <a:solidFill>
          <a:srgbClr val="823C8B"/>
        </a:solidFill>
      </dgm:spPr>
      <dgm:t>
        <a:bodyPr/>
        <a:lstStyle/>
        <a:p>
          <a:r>
            <a:rPr lang="es-CO" b="1" dirty="0">
              <a:latin typeface="Gotham Bold"/>
            </a:rPr>
            <a:t>Establecer comunicación</a:t>
          </a:r>
        </a:p>
      </dgm:t>
    </dgm:pt>
    <dgm:pt modelId="{71C347C5-8464-46A7-94DC-E634D1EA97D1}" type="parTrans" cxnId="{F758872D-EA3B-43EF-8A5C-1693A5FEB107}">
      <dgm:prSet/>
      <dgm:spPr/>
      <dgm:t>
        <a:bodyPr/>
        <a:lstStyle/>
        <a:p>
          <a:endParaRPr lang="es-CO" b="1"/>
        </a:p>
      </dgm:t>
    </dgm:pt>
    <dgm:pt modelId="{50ED593C-C5AD-4F25-87A9-394FD55F9F73}" type="sibTrans" cxnId="{F758872D-EA3B-43EF-8A5C-1693A5FEB107}">
      <dgm:prSet/>
      <dgm:spPr/>
      <dgm:t>
        <a:bodyPr/>
        <a:lstStyle/>
        <a:p>
          <a:endParaRPr lang="es-CO" b="1"/>
        </a:p>
      </dgm:t>
    </dgm:pt>
    <dgm:pt modelId="{59A0F1FC-4BA8-48A9-94D6-11D5BCFCEACF}">
      <dgm:prSet/>
      <dgm:spPr>
        <a:solidFill>
          <a:srgbClr val="823C8B"/>
        </a:solidFill>
      </dgm:spPr>
      <dgm:t>
        <a:bodyPr/>
        <a:lstStyle/>
        <a:p>
          <a:r>
            <a:rPr lang="es-CO" b="1" dirty="0">
              <a:latin typeface="Gotham Bold"/>
            </a:rPr>
            <a:t>Garantizar aislamiento</a:t>
          </a:r>
        </a:p>
      </dgm:t>
    </dgm:pt>
    <dgm:pt modelId="{4F572F6A-40FE-431E-97DB-CF3F6999E5B9}" type="parTrans" cxnId="{972F70AB-A74B-4F55-954D-D3F4DD467E40}">
      <dgm:prSet/>
      <dgm:spPr/>
      <dgm:t>
        <a:bodyPr/>
        <a:lstStyle/>
        <a:p>
          <a:endParaRPr lang="es-CO" b="1"/>
        </a:p>
      </dgm:t>
    </dgm:pt>
    <dgm:pt modelId="{DFABE5B5-2B73-48A8-A9C9-49B255107568}" type="sibTrans" cxnId="{972F70AB-A74B-4F55-954D-D3F4DD467E40}">
      <dgm:prSet/>
      <dgm:spPr/>
      <dgm:t>
        <a:bodyPr/>
        <a:lstStyle/>
        <a:p>
          <a:endParaRPr lang="es-CO" b="1"/>
        </a:p>
      </dgm:t>
    </dgm:pt>
    <dgm:pt modelId="{88AA7868-F6C3-4E9F-99DE-37F8083A745C}" type="pres">
      <dgm:prSet presAssocID="{1D5CAE68-9063-4FF5-A9B0-1B69147AFF12}" presName="Name0" presStyleCnt="0">
        <dgm:presLayoutVars>
          <dgm:dir/>
          <dgm:animLvl val="lvl"/>
          <dgm:resizeHandles val="exact"/>
        </dgm:presLayoutVars>
      </dgm:prSet>
      <dgm:spPr/>
    </dgm:pt>
    <dgm:pt modelId="{3C0DC478-0E0E-461F-BF68-79E8AC20F1BB}" type="pres">
      <dgm:prSet presAssocID="{55696A67-0ABB-4770-95C6-142F6384A80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4C21805-F05E-45C0-90F7-FD09FA40185C}" type="pres">
      <dgm:prSet presAssocID="{88ED2DA1-F667-4679-A4FD-CAB9B3F58AC4}" presName="parTxOnlySpace" presStyleCnt="0"/>
      <dgm:spPr/>
    </dgm:pt>
    <dgm:pt modelId="{292C87BA-734B-4A7A-BAA7-72D106EDC6C2}" type="pres">
      <dgm:prSet presAssocID="{C4E48C4A-4D6C-4DF0-BF27-2E6D0354380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F53AC5D-5C3F-4033-B295-1A470AD150FA}" type="pres">
      <dgm:prSet presAssocID="{58FF1902-8B8E-4A73-A92A-F617B9D93908}" presName="parTxOnlySpace" presStyleCnt="0"/>
      <dgm:spPr/>
    </dgm:pt>
    <dgm:pt modelId="{B056553D-6033-413A-92BA-820F4EF3C548}" type="pres">
      <dgm:prSet presAssocID="{695FF5D9-3966-4E4E-97C9-A2F7535AFC0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FD70956-97C3-4EEC-BC18-7569355C9011}" type="pres">
      <dgm:prSet presAssocID="{50ED593C-C5AD-4F25-87A9-394FD55F9F73}" presName="parTxOnlySpace" presStyleCnt="0"/>
      <dgm:spPr/>
    </dgm:pt>
    <dgm:pt modelId="{8040B1F3-1C5E-44A4-88DF-100B639806E3}" type="pres">
      <dgm:prSet presAssocID="{59A0F1FC-4BA8-48A9-94D6-11D5BCFCEAC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0291E01-84FB-4B66-8F77-7431E933DBDD}" srcId="{1D5CAE68-9063-4FF5-A9B0-1B69147AFF12}" destId="{55696A67-0ABB-4770-95C6-142F6384A80E}" srcOrd="0" destOrd="0" parTransId="{CB169868-F172-46BD-99B1-A4384AB785F0}" sibTransId="{88ED2DA1-F667-4679-A4FD-CAB9B3F58AC4}"/>
    <dgm:cxn modelId="{5E7D7501-AEE0-4FC7-AD71-B7CEF9E6FCDD}" type="presOf" srcId="{695FF5D9-3966-4E4E-97C9-A2F7535AFC00}" destId="{B056553D-6033-413A-92BA-820F4EF3C548}" srcOrd="0" destOrd="0" presId="urn:microsoft.com/office/officeart/2005/8/layout/chevron1"/>
    <dgm:cxn modelId="{F758872D-EA3B-43EF-8A5C-1693A5FEB107}" srcId="{1D5CAE68-9063-4FF5-A9B0-1B69147AFF12}" destId="{695FF5D9-3966-4E4E-97C9-A2F7535AFC00}" srcOrd="2" destOrd="0" parTransId="{71C347C5-8464-46A7-94DC-E634D1EA97D1}" sibTransId="{50ED593C-C5AD-4F25-87A9-394FD55F9F73}"/>
    <dgm:cxn modelId="{16DDAC6E-5089-4E73-AC43-0606B118315E}" type="presOf" srcId="{59A0F1FC-4BA8-48A9-94D6-11D5BCFCEACF}" destId="{8040B1F3-1C5E-44A4-88DF-100B639806E3}" srcOrd="0" destOrd="0" presId="urn:microsoft.com/office/officeart/2005/8/layout/chevron1"/>
    <dgm:cxn modelId="{7C42E894-9962-4C11-B747-A5A43FAA04B4}" type="presOf" srcId="{C4E48C4A-4D6C-4DF0-BF27-2E6D03543807}" destId="{292C87BA-734B-4A7A-BAA7-72D106EDC6C2}" srcOrd="0" destOrd="0" presId="urn:microsoft.com/office/officeart/2005/8/layout/chevron1"/>
    <dgm:cxn modelId="{972F70AB-A74B-4F55-954D-D3F4DD467E40}" srcId="{1D5CAE68-9063-4FF5-A9B0-1B69147AFF12}" destId="{59A0F1FC-4BA8-48A9-94D6-11D5BCFCEACF}" srcOrd="3" destOrd="0" parTransId="{4F572F6A-40FE-431E-97DB-CF3F6999E5B9}" sibTransId="{DFABE5B5-2B73-48A8-A9C9-49B255107568}"/>
    <dgm:cxn modelId="{D58C81C5-075C-42AB-BB8A-1B5C90E66D11}" type="presOf" srcId="{55696A67-0ABB-4770-95C6-142F6384A80E}" destId="{3C0DC478-0E0E-461F-BF68-79E8AC20F1BB}" srcOrd="0" destOrd="0" presId="urn:microsoft.com/office/officeart/2005/8/layout/chevron1"/>
    <dgm:cxn modelId="{5290FBFC-E419-4E97-8E2F-49CC034E00C4}" srcId="{1D5CAE68-9063-4FF5-A9B0-1B69147AFF12}" destId="{C4E48C4A-4D6C-4DF0-BF27-2E6D03543807}" srcOrd="1" destOrd="0" parTransId="{66907315-9A8E-4330-8AB6-17E59DB72B97}" sibTransId="{58FF1902-8B8E-4A73-A92A-F617B9D93908}"/>
    <dgm:cxn modelId="{C3E3E7FF-8DE2-41FF-A3BA-4B13CE9D8F01}" type="presOf" srcId="{1D5CAE68-9063-4FF5-A9B0-1B69147AFF12}" destId="{88AA7868-F6C3-4E9F-99DE-37F8083A745C}" srcOrd="0" destOrd="0" presId="urn:microsoft.com/office/officeart/2005/8/layout/chevron1"/>
    <dgm:cxn modelId="{B035326A-956E-4232-8873-D7B6EA02BF8E}" type="presParOf" srcId="{88AA7868-F6C3-4E9F-99DE-37F8083A745C}" destId="{3C0DC478-0E0E-461F-BF68-79E8AC20F1BB}" srcOrd="0" destOrd="0" presId="urn:microsoft.com/office/officeart/2005/8/layout/chevron1"/>
    <dgm:cxn modelId="{35C80806-9DB8-4830-A5BF-A1C5A3C4D95C}" type="presParOf" srcId="{88AA7868-F6C3-4E9F-99DE-37F8083A745C}" destId="{D4C21805-F05E-45C0-90F7-FD09FA40185C}" srcOrd="1" destOrd="0" presId="urn:microsoft.com/office/officeart/2005/8/layout/chevron1"/>
    <dgm:cxn modelId="{7B08796D-22BB-4762-AC4A-8C12D2E8A93B}" type="presParOf" srcId="{88AA7868-F6C3-4E9F-99DE-37F8083A745C}" destId="{292C87BA-734B-4A7A-BAA7-72D106EDC6C2}" srcOrd="2" destOrd="0" presId="urn:microsoft.com/office/officeart/2005/8/layout/chevron1"/>
    <dgm:cxn modelId="{F66A3DB0-284B-4FAD-B9D9-5D6AAB8CC773}" type="presParOf" srcId="{88AA7868-F6C3-4E9F-99DE-37F8083A745C}" destId="{AF53AC5D-5C3F-4033-B295-1A470AD150FA}" srcOrd="3" destOrd="0" presId="urn:microsoft.com/office/officeart/2005/8/layout/chevron1"/>
    <dgm:cxn modelId="{2E2B78F8-B532-467F-9465-2F153D123B3B}" type="presParOf" srcId="{88AA7868-F6C3-4E9F-99DE-37F8083A745C}" destId="{B056553D-6033-413A-92BA-820F4EF3C548}" srcOrd="4" destOrd="0" presId="urn:microsoft.com/office/officeart/2005/8/layout/chevron1"/>
    <dgm:cxn modelId="{A400FE8A-B042-496A-A0DF-16ED60FFFECD}" type="presParOf" srcId="{88AA7868-F6C3-4E9F-99DE-37F8083A745C}" destId="{BFD70956-97C3-4EEC-BC18-7569355C9011}" srcOrd="5" destOrd="0" presId="urn:microsoft.com/office/officeart/2005/8/layout/chevron1"/>
    <dgm:cxn modelId="{AD8843E6-9F97-4C05-A4E4-3C3C387AF0A2}" type="presParOf" srcId="{88AA7868-F6C3-4E9F-99DE-37F8083A745C}" destId="{8040B1F3-1C5E-44A4-88DF-100B639806E3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DC478-0E0E-461F-BF68-79E8AC20F1BB}">
      <dsp:nvSpPr>
        <dsp:cNvPr id="0" name=""/>
        <dsp:cNvSpPr/>
      </dsp:nvSpPr>
      <dsp:spPr>
        <a:xfrm>
          <a:off x="4713" y="2381279"/>
          <a:ext cx="2743697" cy="1097478"/>
        </a:xfrm>
        <a:prstGeom prst="chevron">
          <a:avLst/>
        </a:prstGeom>
        <a:solidFill>
          <a:srgbClr val="823C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latin typeface="Gotham Bold"/>
            </a:rPr>
            <a:t>Identificar casos</a:t>
          </a:r>
        </a:p>
      </dsp:txBody>
      <dsp:txXfrm>
        <a:off x="553452" y="2381279"/>
        <a:ext cx="1646219" cy="1097478"/>
      </dsp:txXfrm>
    </dsp:sp>
    <dsp:sp modelId="{292C87BA-734B-4A7A-BAA7-72D106EDC6C2}">
      <dsp:nvSpPr>
        <dsp:cNvPr id="0" name=""/>
        <dsp:cNvSpPr/>
      </dsp:nvSpPr>
      <dsp:spPr>
        <a:xfrm>
          <a:off x="2474040" y="2381279"/>
          <a:ext cx="2743697" cy="1097478"/>
        </a:xfrm>
        <a:prstGeom prst="chevron">
          <a:avLst/>
        </a:prstGeom>
        <a:solidFill>
          <a:srgbClr val="823C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latin typeface="Gotham Bold"/>
            </a:rPr>
            <a:t>Rastrear  contactos</a:t>
          </a:r>
        </a:p>
      </dsp:txBody>
      <dsp:txXfrm>
        <a:off x="3022779" y="2381279"/>
        <a:ext cx="1646219" cy="1097478"/>
      </dsp:txXfrm>
    </dsp:sp>
    <dsp:sp modelId="{B056553D-6033-413A-92BA-820F4EF3C548}">
      <dsp:nvSpPr>
        <dsp:cNvPr id="0" name=""/>
        <dsp:cNvSpPr/>
      </dsp:nvSpPr>
      <dsp:spPr>
        <a:xfrm>
          <a:off x="4943368" y="2381279"/>
          <a:ext cx="2743697" cy="1097478"/>
        </a:xfrm>
        <a:prstGeom prst="chevron">
          <a:avLst/>
        </a:prstGeom>
        <a:solidFill>
          <a:srgbClr val="823C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latin typeface="Gotham Bold"/>
            </a:rPr>
            <a:t>Establecer comunicación</a:t>
          </a:r>
        </a:p>
      </dsp:txBody>
      <dsp:txXfrm>
        <a:off x="5492107" y="2381279"/>
        <a:ext cx="1646219" cy="1097478"/>
      </dsp:txXfrm>
    </dsp:sp>
    <dsp:sp modelId="{8040B1F3-1C5E-44A4-88DF-100B639806E3}">
      <dsp:nvSpPr>
        <dsp:cNvPr id="0" name=""/>
        <dsp:cNvSpPr/>
      </dsp:nvSpPr>
      <dsp:spPr>
        <a:xfrm>
          <a:off x="7412695" y="2381279"/>
          <a:ext cx="2743697" cy="1097478"/>
        </a:xfrm>
        <a:prstGeom prst="chevron">
          <a:avLst/>
        </a:prstGeom>
        <a:solidFill>
          <a:srgbClr val="823C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latin typeface="Gotham Bold"/>
            </a:rPr>
            <a:t>Garantizar aislamiento</a:t>
          </a:r>
        </a:p>
      </dsp:txBody>
      <dsp:txXfrm>
        <a:off x="7961434" y="2381279"/>
        <a:ext cx="1646219" cy="1097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E603B-A4EC-1D4E-A104-B027175AD0FC}" type="datetimeFigureOut">
              <a:rPr lang="es-CO" smtClean="0"/>
              <a:t>20/01/2021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C0CE1-95C3-B445-AD2E-4041E6955C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641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5F5A-92DA-4237-A976-681831E7A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5348F-7896-4673-964A-432DB9F45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49A73-8159-452F-A6AA-979135F23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EE3-CA3A-4ABA-9881-1B4982BA1269}" type="datetimeFigureOut">
              <a:rPr lang="es-CO" smtClean="0"/>
              <a:t>20/01/2021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C5F14-A41C-4066-8206-7DDE4214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2332B-A239-4507-963C-7474F3E7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0520-A7E5-42D1-B648-ECD9CCFB4A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073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4EEF-CC75-431F-B547-2D936946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6E867-F75B-4770-8A08-F7029E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F0DC5-8A52-44EE-8A0C-1824046B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EE3-CA3A-4ABA-9881-1B4982BA1269}" type="datetimeFigureOut">
              <a:rPr lang="es-CO" smtClean="0"/>
              <a:t>20/01/2021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3E4C2-303D-499C-B2F8-427118F2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A4700-00A0-4515-9967-9B840FA3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0520-A7E5-42D1-B648-ECD9CCFB4A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068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8A514E-09DE-49AA-AAAE-5F9CCD7266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55911-472A-4598-8845-25E78AC9C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5D573-6BA0-4839-8201-9ABEA556C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EE3-CA3A-4ABA-9881-1B4982BA1269}" type="datetimeFigureOut">
              <a:rPr lang="es-CO" smtClean="0"/>
              <a:t>20/01/2021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AE399-4065-4798-B5B2-5C47622E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FF065-E1E8-4911-89BC-AB52A70C3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0520-A7E5-42D1-B648-ECD9CCFB4A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443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CE644-9FE3-469D-BBD9-9FF6E33B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14E3C-374A-49EF-8417-6EE824877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3B7FE-D52D-4007-86D2-4AA0A807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EE3-CA3A-4ABA-9881-1B4982BA1269}" type="datetimeFigureOut">
              <a:rPr lang="es-CO" smtClean="0"/>
              <a:t>20/01/2021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E296B-368A-40F2-A9CA-9EB80BC2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F33ED-7172-46C1-B2EB-8898E369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0520-A7E5-42D1-B648-ECD9CCFB4A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510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99A8-7092-45A8-9BD0-DBEFBD7CC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1D1ED-A3F5-410D-8846-BC20228AB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DB066-4207-425F-9565-4D1DF446A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EE3-CA3A-4ABA-9881-1B4982BA1269}" type="datetimeFigureOut">
              <a:rPr lang="es-CO" smtClean="0"/>
              <a:t>20/01/2021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9D42F-DBA9-4613-BE45-8B0D1058F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4AAC7-96ED-4388-AE76-6DA6E75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0520-A7E5-42D1-B648-ECD9CCFB4A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993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B941B-C23B-49CE-91B1-E2CB6F9E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2F403-60D3-4FA8-A680-306C83662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C2AF-A9CE-4C6A-B84E-DAFC9D20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99474-3DA6-49B6-8C25-79D28F3C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EE3-CA3A-4ABA-9881-1B4982BA1269}" type="datetimeFigureOut">
              <a:rPr lang="es-CO" smtClean="0"/>
              <a:t>20/01/2021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2C2D7-EF6C-42EA-B048-B629434E6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5F365-DEA6-479C-95CD-6279AD7F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0520-A7E5-42D1-B648-ECD9CCFB4A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301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B3D7-DC92-4695-8871-0B48DDAA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99079-A0E7-4458-B871-F88F15357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A6CC4-A485-4840-B57F-019F688FC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65B051-A611-40B4-A944-EA84A2278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5AD40-1AB8-4C7B-800A-01D1DF942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219AAF-96AB-455B-8973-1859933D4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EE3-CA3A-4ABA-9881-1B4982BA1269}" type="datetimeFigureOut">
              <a:rPr lang="es-CO" smtClean="0"/>
              <a:t>20/01/2021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14AD8E-DD24-4CB6-A009-20FA3FCD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4509F1-8E7D-4C56-B2B6-639DC536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0520-A7E5-42D1-B648-ECD9CCFB4A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777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034C-19CB-4A57-B85C-9746182F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56AF80-0A27-4B7B-B942-5D3379CEB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EE3-CA3A-4ABA-9881-1B4982BA1269}" type="datetimeFigureOut">
              <a:rPr lang="es-CO" smtClean="0"/>
              <a:t>20/01/2021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A3A04-B064-4CE0-B9CB-187323AC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42ABD-9B17-446F-8030-2098DF76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0520-A7E5-42D1-B648-ECD9CCFB4A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516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7E0260-CCC8-4AF2-BCB3-C1BB5C2E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EE3-CA3A-4ABA-9881-1B4982BA1269}" type="datetimeFigureOut">
              <a:rPr lang="es-CO" smtClean="0"/>
              <a:t>20/01/2021</a:t>
            </a:fld>
            <a:endParaRPr lang="es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A39F1C-593A-4097-A2C1-921FAEFE5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E83FD-698E-4AD7-BD1D-4655E9D1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0520-A7E5-42D1-B648-ECD9CCFB4A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0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0835C-C60B-4563-8B87-B279FF27A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1DFC7-C224-444B-A3F3-56E0747B9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71A1C-ED5E-4613-B794-B0FE3A2F1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C1D43-0C44-456C-975A-F2C917F9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EE3-CA3A-4ABA-9881-1B4982BA1269}" type="datetimeFigureOut">
              <a:rPr lang="es-CO" smtClean="0"/>
              <a:t>20/01/2021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C5464-083E-4349-A61E-E3C4FF7D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46B6-55E6-4C9E-A9D0-295D2A34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0520-A7E5-42D1-B648-ECD9CCFB4A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679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BC295-AA3A-43D4-9C8C-466DE165A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2E1FEC-D529-42D5-B10E-D4C364D31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E25B6-557A-43DC-A32B-FFEA775E8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512B7-8006-4DD5-87BB-970092DDB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EE3-CA3A-4ABA-9881-1B4982BA1269}" type="datetimeFigureOut">
              <a:rPr lang="es-CO" smtClean="0"/>
              <a:t>20/01/2021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5E8D-75FB-4ACE-B86C-614F01DC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FA843-5C91-4C86-9F92-F2ECC24D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0520-A7E5-42D1-B648-ECD9CCFB4A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426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4CE6C-3B53-4FED-BC5A-84BAB275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5E95F-65CC-4D69-9BC8-9FD7F8378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473C2-5ACD-4223-93B5-9EC8AF64B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74EE3-CA3A-4ABA-9881-1B4982BA1269}" type="datetimeFigureOut">
              <a:rPr lang="es-CO" smtClean="0"/>
              <a:t>20/01/2021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9AD4F-6357-4651-98CF-8000F3C2F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8586B-C48C-4692-A62F-33CE7C21F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40520-A7E5-42D1-B648-ECD9CCFB4A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099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8E2EC5EE-A70B-4B38-98BA-3A431B2B9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24" y="-13648"/>
            <a:ext cx="12379458" cy="687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0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7231-F8F2-4583-80B4-CED83B4A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92" y="511136"/>
            <a:ext cx="8148009" cy="1325563"/>
          </a:xfrm>
        </p:spPr>
        <p:txBody>
          <a:bodyPr>
            <a:normAutofit/>
          </a:bodyPr>
          <a:lstStyle/>
          <a:p>
            <a:r>
              <a:rPr lang="es" sz="3600" dirty="0">
                <a:solidFill>
                  <a:srgbClr val="823C8B"/>
                </a:solidFill>
                <a:latin typeface="Gotham Black" pitchFamily="50" charset="0"/>
              </a:rPr>
              <a:t>Estrategia PSASS del gobierno nacional (DAR en Bogotá)</a:t>
            </a:r>
            <a:endParaRPr lang="es-CO" sz="3600" dirty="0">
              <a:solidFill>
                <a:srgbClr val="823C8B"/>
              </a:solidFill>
              <a:latin typeface="Gotham Black" pitchFamily="50" charset="0"/>
            </a:endParaRPr>
          </a:p>
        </p:txBody>
      </p:sp>
      <p:pic>
        <p:nvPicPr>
          <p:cNvPr id="8" name="image20.png">
            <a:extLst>
              <a:ext uri="{FF2B5EF4-FFF2-40B4-BE49-F238E27FC236}">
                <a16:creationId xmlns:a16="http://schemas.microsoft.com/office/drawing/2014/main" id="{9A1CD62D-2875-4ACE-B4D5-EF3E116984C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337332" y="2326108"/>
            <a:ext cx="6082456" cy="1395620"/>
          </a:xfrm>
          <a:prstGeom prst="rect">
            <a:avLst/>
          </a:prstGeom>
          <a:ln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708ABC-9F75-4CC8-B157-6EC022E57D29}"/>
              </a:ext>
            </a:extLst>
          </p:cNvPr>
          <p:cNvSpPr txBox="1">
            <a:spLocks/>
          </p:cNvSpPr>
          <p:nvPr/>
        </p:nvSpPr>
        <p:spPr>
          <a:xfrm>
            <a:off x="5869833" y="1886641"/>
            <a:ext cx="5017454" cy="878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 dirty="0">
                <a:solidFill>
                  <a:srgbClr val="823C8B"/>
                </a:solidFill>
                <a:latin typeface="Gotham Black" pitchFamily="50" charset="0"/>
                <a:ea typeface="Montserrat"/>
                <a:cs typeface="Montserrat"/>
                <a:sym typeface="Montserrat"/>
              </a:rPr>
              <a:t>DECRETO 1374 DE 2020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E90878-DF04-443E-B6A0-DE6D302AAE18}"/>
              </a:ext>
            </a:extLst>
          </p:cNvPr>
          <p:cNvSpPr txBox="1">
            <a:spLocks/>
          </p:cNvSpPr>
          <p:nvPr/>
        </p:nvSpPr>
        <p:spPr>
          <a:xfrm>
            <a:off x="1887166" y="5416240"/>
            <a:ext cx="10048672" cy="878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 dirty="0">
                <a:solidFill>
                  <a:schemeClr val="accent3">
                    <a:lumMod val="75000"/>
                  </a:schemeClr>
                </a:solidFill>
                <a:latin typeface="Gotham Black" pitchFamily="50" charset="0"/>
                <a:ea typeface="Montserrat"/>
                <a:cs typeface="Montserrat"/>
                <a:sym typeface="Montserrat"/>
              </a:rPr>
              <a:t>Estrategia de obligatorio cumplimiento para Bogotá</a:t>
            </a:r>
          </a:p>
        </p:txBody>
      </p:sp>
      <p:pic>
        <p:nvPicPr>
          <p:cNvPr id="7" name="Picture 6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3057199D-F9C1-48C8-BB88-4BAD2BAEA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>
          <a:xfrm>
            <a:off x="655261" y="2003897"/>
            <a:ext cx="4816733" cy="3180945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1DF5336-E228-4385-84C9-69A1C92B5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94" y="3716441"/>
            <a:ext cx="6064745" cy="1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5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7231-F8F2-4583-80B4-CED83B4A6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823C8B"/>
                </a:solidFill>
                <a:latin typeface="Gotham Black" pitchFamily="50" charset="0"/>
              </a:rPr>
              <a:t>¿Cómo se hace el rastreo?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408036" y="1767100"/>
            <a:ext cx="6785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otham-MediumItalic"/>
              </a:rPr>
              <a:t>			a) Confirmados a través de 				pruebas</a:t>
            </a:r>
            <a:br>
              <a:rPr lang="es-ES" sz="2000" dirty="0">
                <a:latin typeface="Gotham-MediumItalic"/>
              </a:rPr>
            </a:br>
            <a:br>
              <a:rPr lang="es-ES" sz="2000" dirty="0">
                <a:latin typeface="Gotham-MediumItalic"/>
              </a:rPr>
            </a:br>
            <a:r>
              <a:rPr lang="es-ES" sz="2000" dirty="0">
                <a:latin typeface="Gotham-MediumItalic"/>
              </a:rPr>
              <a:t>			b) Sospechosos por síntomas</a:t>
            </a:r>
            <a:endParaRPr lang="en-US" sz="2000" dirty="0">
              <a:latin typeface="Gotham-MediumItalic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38200" y="3210725"/>
            <a:ext cx="108889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otham-MediumItalic"/>
              </a:rPr>
              <a:t>				Las personas se comunican con su EPS (prueba positiva,  				presenta síntomas o contacto directo con un positivo) – EPS 				evalúa el caso, define aislamiento, necesidad de prueba y la 				atención requerida</a:t>
            </a:r>
            <a:br>
              <a:rPr lang="es-ES" dirty="0">
                <a:latin typeface="Gotham-MediumItalic"/>
              </a:rPr>
            </a:br>
            <a:br>
              <a:rPr lang="es-ES" dirty="0">
                <a:latin typeface="Gotham-MediumItalic"/>
              </a:rPr>
            </a:br>
            <a:r>
              <a:rPr lang="es-ES" dirty="0">
                <a:latin typeface="Gotham-MediumItalic"/>
              </a:rPr>
              <a:t>				Población pobre no afiliada: atención a cargo de Secretaría 				de Salud</a:t>
            </a:r>
            <a:br>
              <a:rPr lang="es-ES" dirty="0">
                <a:latin typeface="Gotham-MediumItalic"/>
              </a:rPr>
            </a:br>
            <a:br>
              <a:rPr lang="es-ES" dirty="0">
                <a:latin typeface="Gotham-MediumItalic"/>
              </a:rPr>
            </a:br>
            <a:r>
              <a:rPr lang="es-ES" dirty="0">
                <a:latin typeface="Gotham-MediumItalic"/>
              </a:rPr>
              <a:t>				Pruebas aleatorias en áreas geográficas a cargo de la 					Secretaría de Salud</a:t>
            </a:r>
            <a:endParaRPr lang="en-US" dirty="0">
              <a:latin typeface="Gotham-MediumItalic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8200" y="1675832"/>
            <a:ext cx="6207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Gotham Black" pitchFamily="50" charset="0"/>
              </a:rPr>
              <a:t>Primer paso:</a:t>
            </a:r>
            <a:r>
              <a:rPr lang="es-ES" sz="3200" u="sng" dirty="0">
                <a:latin typeface="Gotham Black" pitchFamily="50" charset="0"/>
              </a:rPr>
              <a:t> </a:t>
            </a:r>
            <a:r>
              <a:rPr lang="es-ES" sz="3200" u="sng" dirty="0">
                <a:solidFill>
                  <a:srgbClr val="823C8B"/>
                </a:solidFill>
                <a:latin typeface="Gotham Black" pitchFamily="50" charset="0"/>
              </a:rPr>
              <a:t>detectar casos</a:t>
            </a:r>
            <a:endParaRPr lang="en-US" sz="3200" u="sng" dirty="0">
              <a:solidFill>
                <a:srgbClr val="823C8B"/>
              </a:solidFill>
              <a:latin typeface="Gotham Black" pitchFamily="50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B55CD4-FEC6-4460-91F2-EC61E2AAA207}"/>
              </a:ext>
            </a:extLst>
          </p:cNvPr>
          <p:cNvSpPr txBox="1"/>
          <p:nvPr/>
        </p:nvSpPr>
        <p:spPr>
          <a:xfrm>
            <a:off x="980660" y="3212399"/>
            <a:ext cx="27804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latin typeface="Gotham Black" pitchFamily="50" charset="0"/>
              </a:rPr>
              <a:t>Cómo se detectan</a:t>
            </a:r>
          </a:p>
          <a:p>
            <a:r>
              <a:rPr lang="es-ES" sz="2800" dirty="0">
                <a:latin typeface="Gotham Black" pitchFamily="50" charset="0"/>
              </a:rPr>
              <a:t>los casos:</a:t>
            </a:r>
            <a:endParaRPr lang="en-US" sz="2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A99862-EF33-4603-8B0E-89A58C90183B}"/>
              </a:ext>
            </a:extLst>
          </p:cNvPr>
          <p:cNvSpPr txBox="1">
            <a:spLocks/>
          </p:cNvSpPr>
          <p:nvPr/>
        </p:nvSpPr>
        <p:spPr>
          <a:xfrm>
            <a:off x="3689806" y="3067530"/>
            <a:ext cx="654438" cy="1229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rgbClr val="823C8B"/>
                </a:solidFill>
                <a:latin typeface="Gotham Black" pitchFamily="50" charset="0"/>
              </a:rPr>
              <a:t>1.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39E11DF-3329-4E81-8A57-32B7D5D914B7}"/>
              </a:ext>
            </a:extLst>
          </p:cNvPr>
          <p:cNvSpPr txBox="1">
            <a:spLocks/>
          </p:cNvSpPr>
          <p:nvPr/>
        </p:nvSpPr>
        <p:spPr>
          <a:xfrm>
            <a:off x="3626014" y="4288500"/>
            <a:ext cx="782022" cy="1229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rgbClr val="823C8B"/>
                </a:solidFill>
                <a:latin typeface="Gotham Black" pitchFamily="50" charset="0"/>
              </a:rPr>
              <a:t>2.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9BA1DF-3557-4C4C-A184-6708DBDCF16D}"/>
              </a:ext>
            </a:extLst>
          </p:cNvPr>
          <p:cNvSpPr txBox="1">
            <a:spLocks/>
          </p:cNvSpPr>
          <p:nvPr/>
        </p:nvSpPr>
        <p:spPr>
          <a:xfrm>
            <a:off x="3626014" y="5104123"/>
            <a:ext cx="782022" cy="1229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rgbClr val="823C8B"/>
                </a:solidFill>
                <a:latin typeface="Gotham Black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20615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7231-F8F2-4583-80B4-CED83B4A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705"/>
            <a:ext cx="10515600" cy="1039425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Gotham Black" pitchFamily="50" charset="0"/>
              </a:rPr>
              <a:t>Segundo paso: </a:t>
            </a:r>
            <a:r>
              <a:rPr lang="es-ES" sz="4000" u="sng" dirty="0">
                <a:solidFill>
                  <a:srgbClr val="823C8B"/>
                </a:solidFill>
                <a:latin typeface="Gotham Black" pitchFamily="50" charset="0"/>
              </a:rPr>
              <a:t>rastreo de contactos</a:t>
            </a:r>
            <a:endParaRPr lang="es-CO" sz="4000" u="sng" dirty="0">
              <a:solidFill>
                <a:srgbClr val="823C8B"/>
              </a:solidFill>
              <a:latin typeface="Gotham Black" pitchFamily="50" charset="0"/>
            </a:endParaRPr>
          </a:p>
        </p:txBody>
      </p:sp>
      <p:sp>
        <p:nvSpPr>
          <p:cNvPr id="3" name="Flecha a la derecha con muesca 2"/>
          <p:cNvSpPr/>
          <p:nvPr/>
        </p:nvSpPr>
        <p:spPr>
          <a:xfrm>
            <a:off x="1965960" y="2072379"/>
            <a:ext cx="1143000" cy="548640"/>
          </a:xfrm>
          <a:prstGeom prst="notchedRightArrow">
            <a:avLst/>
          </a:prstGeom>
          <a:solidFill>
            <a:schemeClr val="bg1"/>
          </a:solidFill>
          <a:ln>
            <a:solidFill>
              <a:srgbClr val="823C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3295731" y="1759732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Gotham-MediumItalic"/>
              </a:rPr>
              <a:t>Se identifican contactos, se clasifican y se contactan vía telefónica.</a:t>
            </a:r>
            <a:endParaRPr lang="en-US" sz="2800" b="1" dirty="0">
              <a:latin typeface="Gotham-MediumItalic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13" y="3943350"/>
            <a:ext cx="677088" cy="5829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33" y="2809753"/>
            <a:ext cx="657924" cy="6535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33" y="4970727"/>
            <a:ext cx="770932" cy="68961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318665" y="2806660"/>
            <a:ext cx="7271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otham-MediumItalic"/>
              </a:rPr>
              <a:t>Más de 15 minutos, sin tapabocas, menos de 2 metros.</a:t>
            </a:r>
            <a:br>
              <a:rPr lang="es-ES" dirty="0">
                <a:latin typeface="Gotham-MediumItalic"/>
              </a:rPr>
            </a:br>
            <a:r>
              <a:rPr lang="es-ES" dirty="0">
                <a:latin typeface="Gotham-MediumItalic"/>
              </a:rPr>
              <a:t>Adultos mayores, personas con comorbilidad, personas alto valor por su ocupación en la emergencia y alta movilidad</a:t>
            </a:r>
            <a:endParaRPr lang="en-US" dirty="0">
              <a:latin typeface="Gotham-MediumItalic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318665" y="3971925"/>
            <a:ext cx="491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otham-MediumItalic"/>
              </a:rPr>
              <a:t>Más de 15 minutos en lugar cerrado.</a:t>
            </a:r>
            <a:br>
              <a:rPr lang="es-ES" dirty="0">
                <a:latin typeface="Gotham-MediumItalic"/>
              </a:rPr>
            </a:br>
            <a:r>
              <a:rPr lang="es-ES" dirty="0">
                <a:latin typeface="Gotham-MediumItalic"/>
              </a:rPr>
              <a:t>Más de dos horas con tapabocas</a:t>
            </a:r>
            <a:endParaRPr lang="en-US" dirty="0">
              <a:latin typeface="Gotham-MediumItalic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315791" y="5130866"/>
            <a:ext cx="667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otham-MediumItalic"/>
              </a:rPr>
              <a:t>Encuentros esporádicos, con tapabocas y en lugares abiertos</a:t>
            </a:r>
            <a:endParaRPr lang="en-US" dirty="0">
              <a:latin typeface="Gotham-MediumItalic"/>
            </a:endParaRPr>
          </a:p>
        </p:txBody>
      </p:sp>
      <p:pic>
        <p:nvPicPr>
          <p:cNvPr id="12" name="image24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62940" y="2806660"/>
            <a:ext cx="2884793" cy="250887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67702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7231-F8F2-4583-80B4-CED83B4A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932"/>
            <a:ext cx="10515600" cy="997263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Gotham Black" pitchFamily="50" charset="0"/>
              </a:rPr>
              <a:t>¿Quiénes son </a:t>
            </a:r>
            <a:r>
              <a:rPr lang="es-ES" sz="3600" dirty="0">
                <a:solidFill>
                  <a:srgbClr val="823C8B"/>
                </a:solidFill>
                <a:latin typeface="Gotham Black" pitchFamily="50" charset="0"/>
              </a:rPr>
              <a:t>los responsables </a:t>
            </a:r>
            <a:r>
              <a:rPr lang="es-ES" sz="3600" dirty="0">
                <a:latin typeface="Gotham Black" pitchFamily="50" charset="0"/>
              </a:rPr>
              <a:t>del rastreo?</a:t>
            </a:r>
            <a:endParaRPr lang="es-CO" sz="3600" dirty="0">
              <a:latin typeface="Gotham Black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3DE591-2E6D-456F-A06D-26C780ED3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400"/>
            <a:ext cx="9392478" cy="4314632"/>
          </a:xfrm>
        </p:spPr>
        <p:txBody>
          <a:bodyPr>
            <a:normAutofit/>
          </a:bodyPr>
          <a:lstStyle/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lang="es-ES" b="1" dirty="0">
              <a:latin typeface="Gotham-MediumItalic"/>
              <a:ea typeface="Montserrat"/>
              <a:cs typeface="Montserrat"/>
              <a:sym typeface="Montserrat"/>
            </a:endParaRP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s-ES" b="1" dirty="0">
                <a:latin typeface="Gotham-MediumItalic"/>
                <a:ea typeface="Montserrat"/>
                <a:cs typeface="Montserrat"/>
                <a:sym typeface="Montserrat"/>
              </a:rPr>
              <a:t>Población afiliada: </a:t>
            </a:r>
            <a:r>
              <a:rPr lang="es-ES" b="1" dirty="0">
                <a:solidFill>
                  <a:srgbClr val="823C8B"/>
                </a:solidFill>
                <a:latin typeface="Gotham-MediumItalic"/>
                <a:ea typeface="Montserrat"/>
                <a:cs typeface="Montserrat"/>
                <a:sym typeface="Montserrat"/>
              </a:rPr>
              <a:t>EPS</a:t>
            </a: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lang="es-ES" b="1" dirty="0">
              <a:latin typeface="Gotham-MediumItalic"/>
              <a:ea typeface="Montserrat"/>
              <a:cs typeface="Montserrat"/>
              <a:sym typeface="Montserrat"/>
            </a:endParaRP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s-ES" b="1" dirty="0">
                <a:latin typeface="Gotham-MediumItalic"/>
                <a:ea typeface="Montserrat"/>
                <a:cs typeface="Montserrat"/>
                <a:sym typeface="Montserrat"/>
              </a:rPr>
              <a:t>(D. 1374 de 2020)</a:t>
            </a:r>
            <a:br>
              <a:rPr lang="es-ES" dirty="0">
                <a:latin typeface="Gotham-MediumItalic"/>
                <a:ea typeface="Montserrat"/>
                <a:cs typeface="Montserrat"/>
                <a:sym typeface="Montserrat"/>
              </a:rPr>
            </a:br>
            <a:br>
              <a:rPr lang="es-ES" dirty="0">
                <a:latin typeface="Gotham-MediumItalic"/>
                <a:ea typeface="Montserrat"/>
                <a:cs typeface="Montserrat"/>
                <a:sym typeface="Montserrat"/>
              </a:rPr>
            </a:br>
            <a:br>
              <a:rPr lang="es-ES" dirty="0">
                <a:latin typeface="Gotham-MediumItalic"/>
                <a:ea typeface="Montserrat"/>
                <a:cs typeface="Montserrat"/>
                <a:sym typeface="Montserrat"/>
              </a:rPr>
            </a:br>
            <a:r>
              <a:rPr lang="es-ES" b="1" dirty="0">
                <a:latin typeface="Gotham-MediumItalic"/>
                <a:ea typeface="Montserrat"/>
                <a:cs typeface="Montserrat"/>
                <a:sym typeface="Montserrat"/>
              </a:rPr>
              <a:t>Población pobre no afiliada: </a:t>
            </a:r>
            <a:r>
              <a:rPr lang="es-ES" b="1" dirty="0">
                <a:solidFill>
                  <a:srgbClr val="823C8B"/>
                </a:solidFill>
                <a:latin typeface="Gotham-MediumItalic"/>
                <a:ea typeface="Montserrat"/>
                <a:cs typeface="Montserrat"/>
                <a:sym typeface="Montserrat"/>
              </a:rPr>
              <a:t>Sec. Salud</a:t>
            </a: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lang="es-ES" b="1" dirty="0">
              <a:latin typeface="Gotham-MediumItalic"/>
              <a:ea typeface="Montserrat"/>
              <a:cs typeface="Montserrat"/>
              <a:sym typeface="Montserrat"/>
            </a:endParaRP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s-ES" b="1" dirty="0">
                <a:latin typeface="Gotham-MediumItalic"/>
                <a:ea typeface="Montserrat"/>
                <a:cs typeface="Montserrat"/>
                <a:sym typeface="Montserrat"/>
              </a:rPr>
              <a:t>(D. 1374 de 2020)</a:t>
            </a:r>
          </a:p>
        </p:txBody>
      </p:sp>
      <p:pic>
        <p:nvPicPr>
          <p:cNvPr id="7" name="image17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322081" y="1711400"/>
            <a:ext cx="6193790" cy="875987"/>
          </a:xfrm>
          <a:prstGeom prst="rect">
            <a:avLst/>
          </a:prstGeom>
          <a:ln/>
        </p:spPr>
      </p:pic>
      <p:pic>
        <p:nvPicPr>
          <p:cNvPr id="8" name="image25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322081" y="2680485"/>
            <a:ext cx="6193790" cy="997263"/>
          </a:xfrm>
          <a:prstGeom prst="rect">
            <a:avLst/>
          </a:prstGeom>
          <a:ln/>
        </p:spPr>
      </p:pic>
      <p:pic>
        <p:nvPicPr>
          <p:cNvPr id="9" name="image14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083440" y="4397065"/>
            <a:ext cx="6095555" cy="997263"/>
          </a:xfrm>
          <a:prstGeom prst="rect">
            <a:avLst/>
          </a:prstGeom>
          <a:ln/>
        </p:spPr>
      </p:pic>
      <p:pic>
        <p:nvPicPr>
          <p:cNvPr id="10" name="image22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083440" y="5487426"/>
            <a:ext cx="6270360" cy="82251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85114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3DE591-2E6D-456F-A06D-26C780ED3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17" y="3343173"/>
            <a:ext cx="11031166" cy="673241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latin typeface="Gotham-MediumItalic"/>
                <a:ea typeface="Montserrat"/>
                <a:cs typeface="Montserrat"/>
                <a:sym typeface="Montserrat"/>
              </a:rPr>
              <a:t>Todos los contactos se registran en SegCovid19</a:t>
            </a:r>
            <a:endParaRPr lang="es-ES" sz="3200" b="1" dirty="0">
              <a:solidFill>
                <a:schemeClr val="dk1"/>
              </a:solidFill>
              <a:latin typeface="Gotham-MediumItalic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image2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22834" y="2017811"/>
            <a:ext cx="8346332" cy="1160396"/>
          </a:xfrm>
          <a:prstGeom prst="rect">
            <a:avLst/>
          </a:prstGeom>
          <a:ln/>
        </p:spPr>
      </p:pic>
      <p:sp>
        <p:nvSpPr>
          <p:cNvPr id="4" name="CuadroTexto 3"/>
          <p:cNvSpPr txBox="1"/>
          <p:nvPr/>
        </p:nvSpPr>
        <p:spPr>
          <a:xfrm>
            <a:off x="603115" y="4093502"/>
            <a:ext cx="10496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Gotham-MediumItalic"/>
              </a:rPr>
              <a:t>Casos identificados en vigilancia activa: </a:t>
            </a:r>
          </a:p>
          <a:p>
            <a:pPr algn="just"/>
            <a:r>
              <a:rPr lang="es-ES" sz="3200" b="1" dirty="0">
                <a:solidFill>
                  <a:srgbClr val="823C8B"/>
                </a:solidFill>
                <a:latin typeface="Gotham-MediumItalic"/>
              </a:rPr>
              <a:t>EPS deben hacer el rastreo de contactos.</a:t>
            </a:r>
            <a:endParaRPr lang="en-US" sz="3200" b="1" dirty="0">
              <a:solidFill>
                <a:srgbClr val="823C8B"/>
              </a:solidFill>
              <a:latin typeface="Gotham-MediumItalic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2852823-AE50-0148-BA3C-D238E3817923}"/>
              </a:ext>
            </a:extLst>
          </p:cNvPr>
          <p:cNvSpPr txBox="1"/>
          <p:nvPr/>
        </p:nvSpPr>
        <p:spPr>
          <a:xfrm>
            <a:off x="603115" y="564204"/>
            <a:ext cx="8531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Gotham Black" pitchFamily="50" charset="0"/>
              </a:rPr>
              <a:t>EPS deben estar pendientes del aplicativo </a:t>
            </a:r>
            <a:r>
              <a:rPr lang="es-ES" sz="3600" dirty="0" err="1">
                <a:solidFill>
                  <a:srgbClr val="823C8B"/>
                </a:solidFill>
                <a:latin typeface="Gotham Black" pitchFamily="50" charset="0"/>
              </a:rPr>
              <a:t>SegCovid</a:t>
            </a:r>
            <a:endParaRPr lang="es-CO" sz="3600" b="1" dirty="0">
              <a:solidFill>
                <a:srgbClr val="823C8B"/>
              </a:solidFill>
              <a:latin typeface="GOTHAM-BOOK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77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7231-F8F2-4583-80B4-CED83B4A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9101"/>
            <a:ext cx="10515600" cy="1030400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Gotham Black" pitchFamily="50" charset="0"/>
              </a:rPr>
              <a:t>Tercer paso: </a:t>
            </a:r>
            <a:r>
              <a:rPr lang="es-ES" sz="4000" u="sng" dirty="0">
                <a:solidFill>
                  <a:srgbClr val="823C8B"/>
                </a:solidFill>
                <a:latin typeface="Gotham Black" pitchFamily="50" charset="0"/>
              </a:rPr>
              <a:t>seguimiento de casos</a:t>
            </a:r>
            <a:endParaRPr lang="es-CO" sz="4000" u="sng" dirty="0">
              <a:solidFill>
                <a:srgbClr val="823C8B"/>
              </a:solidFill>
              <a:latin typeface="Gotham Black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3DE591-2E6D-456F-A06D-26C780ED3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7685"/>
            <a:ext cx="9392478" cy="2039920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latin typeface="Gotham-MediumItalic"/>
                <a:ea typeface="Montserrat"/>
                <a:cs typeface="Montserrat"/>
                <a:sym typeface="Montserrat"/>
              </a:rPr>
              <a:t>Garantizar aislamiento y realizar pruebas a sospechosos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301442" y="2379777"/>
            <a:ext cx="357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823C8B"/>
                </a:solidFill>
                <a:latin typeface="Gotham Black" pitchFamily="50" charset="0"/>
              </a:rPr>
              <a:t>Afiliados</a:t>
            </a:r>
            <a:r>
              <a:rPr lang="es-ES" sz="2800" b="1" dirty="0">
                <a:solidFill>
                  <a:srgbClr val="823C8B"/>
                </a:solidFill>
                <a:latin typeface="Gotham Black" pitchFamily="50" charset="0"/>
              </a:rPr>
              <a:t>: </a:t>
            </a:r>
            <a:r>
              <a:rPr lang="es-ES" sz="2800" dirty="0">
                <a:solidFill>
                  <a:srgbClr val="823C8B"/>
                </a:solidFill>
                <a:latin typeface="Gotham Black" pitchFamily="50" charset="0"/>
              </a:rPr>
              <a:t>EPS</a:t>
            </a:r>
          </a:p>
        </p:txBody>
      </p:sp>
      <p:pic>
        <p:nvPicPr>
          <p:cNvPr id="8" name="image17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388589" y="2902997"/>
            <a:ext cx="9403649" cy="1060881"/>
          </a:xfrm>
          <a:prstGeom prst="rect">
            <a:avLst/>
          </a:prstGeom>
          <a:ln/>
        </p:spPr>
      </p:pic>
      <p:pic>
        <p:nvPicPr>
          <p:cNvPr id="9" name="image8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222793" y="4017812"/>
            <a:ext cx="10131007" cy="150359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01833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7231-F8F2-4583-80B4-CED83B4A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9101"/>
            <a:ext cx="10515600" cy="1030400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Gotham Black" pitchFamily="50" charset="0"/>
              </a:rPr>
              <a:t>Tercer paso: </a:t>
            </a:r>
            <a:r>
              <a:rPr lang="es-ES" sz="4000" u="sng" dirty="0">
                <a:solidFill>
                  <a:srgbClr val="823C8B"/>
                </a:solidFill>
                <a:latin typeface="Gotham Black" pitchFamily="50" charset="0"/>
              </a:rPr>
              <a:t>seguimiento de casos</a:t>
            </a:r>
            <a:endParaRPr lang="es-CO" sz="4000" u="sng" dirty="0">
              <a:solidFill>
                <a:srgbClr val="823C8B"/>
              </a:solidFill>
              <a:latin typeface="Gotham Black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3DE591-2E6D-456F-A06D-26C780ED3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7685"/>
            <a:ext cx="9392478" cy="2039920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latin typeface="Gotham-MediumItalic"/>
                <a:ea typeface="Montserrat"/>
                <a:cs typeface="Montserrat"/>
                <a:sym typeface="Montserrat"/>
              </a:rPr>
              <a:t>Garantizar aislamiento y realizar pruebas a sospechosos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727340" y="2377752"/>
            <a:ext cx="673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3">
                    <a:lumMod val="75000"/>
                  </a:schemeClr>
                </a:solidFill>
                <a:latin typeface="Gotham Black" pitchFamily="50" charset="0"/>
              </a:rPr>
              <a:t>No afiliados: </a:t>
            </a:r>
            <a:r>
              <a:rPr lang="es-ES" sz="2400" b="1" u="sng" dirty="0">
                <a:solidFill>
                  <a:schemeClr val="accent3">
                    <a:lumMod val="75000"/>
                  </a:schemeClr>
                </a:solidFill>
                <a:latin typeface="Gotham Black" pitchFamily="50" charset="0"/>
              </a:rPr>
              <a:t>Secretaría de Salud</a:t>
            </a:r>
            <a:endParaRPr lang="en-US" sz="2400" b="1" u="sng" dirty="0">
              <a:solidFill>
                <a:schemeClr val="accent3">
                  <a:lumMod val="75000"/>
                </a:schemeClr>
              </a:solidFill>
              <a:latin typeface="Gotham Black" pitchFamily="50" charset="0"/>
            </a:endParaRPr>
          </a:p>
        </p:txBody>
      </p:sp>
      <p:pic>
        <p:nvPicPr>
          <p:cNvPr id="10" name="image1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267234" y="2988184"/>
            <a:ext cx="8206988" cy="1030400"/>
          </a:xfrm>
          <a:prstGeom prst="rect">
            <a:avLst/>
          </a:prstGeom>
          <a:ln/>
        </p:spPr>
      </p:pic>
      <p:pic>
        <p:nvPicPr>
          <p:cNvPr id="11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267234" y="4167351"/>
            <a:ext cx="7197426" cy="209099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27928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7231-F8F2-4583-80B4-CED83B4A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991" y="580071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823C8B"/>
                </a:solidFill>
                <a:latin typeface="Gotham Black" pitchFamily="50" charset="0"/>
              </a:rPr>
              <a:t>¿Dónde está el gran </a:t>
            </a:r>
            <a:r>
              <a:rPr lang="es-ES" sz="3600" dirty="0" err="1">
                <a:solidFill>
                  <a:srgbClr val="823C8B"/>
                </a:solidFill>
                <a:latin typeface="Gotham Black" pitchFamily="50" charset="0"/>
              </a:rPr>
              <a:t>call</a:t>
            </a:r>
            <a:r>
              <a:rPr lang="es-ES" sz="3600" dirty="0">
                <a:solidFill>
                  <a:srgbClr val="823C8B"/>
                </a:solidFill>
                <a:latin typeface="Gotham Black" pitchFamily="50" charset="0"/>
              </a:rPr>
              <a:t> center? </a:t>
            </a:r>
            <a:endParaRPr lang="es-CO" sz="3600" dirty="0">
              <a:solidFill>
                <a:srgbClr val="823C8B"/>
              </a:solidFill>
              <a:latin typeface="Gotham Black" pitchFamily="50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1679944"/>
            <a:ext cx="5257800" cy="44679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C5CD9D4-3F98-8346-B18C-76A441C002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2476" y="1679944"/>
            <a:ext cx="5293524" cy="39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4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urón 1"/>
          <p:cNvSpPr/>
          <p:nvPr/>
        </p:nvSpPr>
        <p:spPr>
          <a:xfrm>
            <a:off x="1920240" y="1554480"/>
            <a:ext cx="960120" cy="502920"/>
          </a:xfrm>
          <a:prstGeom prst="chevron">
            <a:avLst/>
          </a:prstGeom>
          <a:solidFill>
            <a:srgbClr val="823C8B"/>
          </a:solidFill>
          <a:ln>
            <a:solidFill>
              <a:srgbClr val="823C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108960" y="1143379"/>
            <a:ext cx="7842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otham Black" pitchFamily="50" charset="0"/>
              </a:rPr>
              <a:t>ESTRATEGIA DE RASTREO ES RESPONSABILIDAD FUNDAMENTALMENTE DE LAS EPS</a:t>
            </a:r>
            <a:endParaRPr lang="en-US" sz="2800" dirty="0">
              <a:latin typeface="Gotham Black" pitchFamily="50" charset="0"/>
            </a:endParaRPr>
          </a:p>
        </p:txBody>
      </p:sp>
      <p:sp>
        <p:nvSpPr>
          <p:cNvPr id="7" name="Cheurón 6"/>
          <p:cNvSpPr/>
          <p:nvPr/>
        </p:nvSpPr>
        <p:spPr>
          <a:xfrm>
            <a:off x="3108960" y="3112917"/>
            <a:ext cx="960120" cy="523219"/>
          </a:xfrm>
          <a:prstGeom prst="chevron">
            <a:avLst/>
          </a:prstGeom>
          <a:solidFill>
            <a:srgbClr val="823C8B"/>
          </a:solidFill>
          <a:ln>
            <a:solidFill>
              <a:srgbClr val="823C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43400" y="2892487"/>
            <a:ext cx="5783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3">
                    <a:lumMod val="75000"/>
                  </a:schemeClr>
                </a:solidFill>
                <a:latin typeface="Gotham Black" pitchFamily="50" charset="0"/>
              </a:rPr>
              <a:t>EL 99,4% DE LA POBLACIÓN EN BOGOTÁ ES AFILIADA (PRIMER SEMESTRE 2020)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Gotham Black" pitchFamily="50" charset="0"/>
            </a:endParaRPr>
          </a:p>
        </p:txBody>
      </p:sp>
      <p:sp>
        <p:nvSpPr>
          <p:cNvPr id="9" name="Cheurón 8"/>
          <p:cNvSpPr/>
          <p:nvPr/>
        </p:nvSpPr>
        <p:spPr>
          <a:xfrm>
            <a:off x="4165305" y="4896233"/>
            <a:ext cx="960120" cy="502920"/>
          </a:xfrm>
          <a:prstGeom prst="chevron">
            <a:avLst/>
          </a:prstGeom>
          <a:solidFill>
            <a:srgbClr val="823C8B"/>
          </a:solidFill>
          <a:ln>
            <a:solidFill>
              <a:srgbClr val="823C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354025" y="4670640"/>
            <a:ext cx="448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otham Black" pitchFamily="50" charset="0"/>
              </a:rPr>
              <a:t>EPS PRIORIZAN EL NEGOCIO</a:t>
            </a:r>
            <a:endParaRPr lang="en-US" sz="2800" dirty="0"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33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7231-F8F2-4583-80B4-CED83B4A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99" y="1955260"/>
            <a:ext cx="5072184" cy="2412459"/>
          </a:xfrm>
        </p:spPr>
        <p:txBody>
          <a:bodyPr>
            <a:normAutofit/>
          </a:bodyPr>
          <a:lstStyle/>
          <a:p>
            <a:r>
              <a:rPr lang="es" dirty="0">
                <a:solidFill>
                  <a:srgbClr val="823C8B"/>
                </a:solidFill>
                <a:latin typeface="Gotham Black" pitchFamily="50" charset="0"/>
              </a:rPr>
              <a:t>Indicadores por EPS en Bogotá</a:t>
            </a:r>
            <a:endParaRPr lang="es-CO" dirty="0">
              <a:solidFill>
                <a:srgbClr val="823C8B"/>
              </a:solidFill>
              <a:latin typeface="Gotham Black" pitchFamily="50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100647"/>
              </p:ext>
            </p:extLst>
          </p:nvPr>
        </p:nvGraphicFramePr>
        <p:xfrm>
          <a:off x="5852808" y="1195374"/>
          <a:ext cx="5365898" cy="5001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2769">
                  <a:extLst>
                    <a:ext uri="{9D8B030D-6E8A-4147-A177-3AD203B41FA5}">
                      <a16:colId xmlns:a16="http://schemas.microsoft.com/office/drawing/2014/main" val="1308890409"/>
                    </a:ext>
                  </a:extLst>
                </a:gridCol>
                <a:gridCol w="2363129">
                  <a:extLst>
                    <a:ext uri="{9D8B030D-6E8A-4147-A177-3AD203B41FA5}">
                      <a16:colId xmlns:a16="http://schemas.microsoft.com/office/drawing/2014/main" val="4022277268"/>
                    </a:ext>
                  </a:extLst>
                </a:gridCol>
              </a:tblGrid>
              <a:tr h="76680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Gotham Bold"/>
                        </a:rPr>
                        <a:t>Contactos registrados por caso</a:t>
                      </a:r>
                      <a:endParaRPr lang="en-US" sz="1600" b="1" dirty="0">
                        <a:effectLst/>
                        <a:latin typeface="Gotham Bold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Gotham Bold"/>
                        </a:rPr>
                        <a:t> </a:t>
                      </a:r>
                      <a:endParaRPr lang="en-US" sz="1600" dirty="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121958" marR="121958" marT="60979" marB="6097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886232"/>
                  </a:ext>
                </a:extLst>
              </a:tr>
              <a:tr h="473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  <a:latin typeface="Gotham Bold"/>
                        </a:rPr>
                        <a:t>EPS</a:t>
                      </a:r>
                      <a:endParaRPr lang="en-US" sz="1600" b="1" dirty="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84693" marR="84693" marT="84693" marB="8469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  <a:latin typeface="Gotham Bold"/>
                        </a:rPr>
                        <a:t>Promedio 2020</a:t>
                      </a:r>
                      <a:endParaRPr lang="en-US" sz="1600" b="1" dirty="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84693" marR="84693" marT="84693" marB="84693"/>
                </a:tc>
                <a:extLst>
                  <a:ext uri="{0D108BD9-81ED-4DB2-BD59-A6C34878D82A}">
                    <a16:rowId xmlns:a16="http://schemas.microsoft.com/office/drawing/2014/main" val="1623314605"/>
                  </a:ext>
                </a:extLst>
              </a:tr>
              <a:tr h="473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Gotham Bold"/>
                        </a:rPr>
                        <a:t>Compensar</a:t>
                      </a:r>
                      <a:endParaRPr lang="en-US" sz="160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84693" marR="84693" marT="84693" marB="8469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Gotham Bold"/>
                        </a:rPr>
                        <a:t>2</a:t>
                      </a:r>
                      <a:endParaRPr lang="en-US" sz="1600" dirty="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84693" marR="84693" marT="84693" marB="84693"/>
                </a:tc>
                <a:extLst>
                  <a:ext uri="{0D108BD9-81ED-4DB2-BD59-A6C34878D82A}">
                    <a16:rowId xmlns:a16="http://schemas.microsoft.com/office/drawing/2014/main" val="3186930829"/>
                  </a:ext>
                </a:extLst>
              </a:tr>
              <a:tr h="449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Gotham Bold"/>
                        </a:rPr>
                        <a:t>Capital Salud</a:t>
                      </a:r>
                      <a:endParaRPr lang="en-US" sz="1600" dirty="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84693" marR="84693" marT="84693" marB="8469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Gotham Bold"/>
                        </a:rPr>
                        <a:t>2,21</a:t>
                      </a:r>
                      <a:endParaRPr lang="en-US" sz="1600" dirty="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84693" marR="84693" marT="84693" marB="84693"/>
                </a:tc>
                <a:extLst>
                  <a:ext uri="{0D108BD9-81ED-4DB2-BD59-A6C34878D82A}">
                    <a16:rowId xmlns:a16="http://schemas.microsoft.com/office/drawing/2014/main" val="2986678814"/>
                  </a:ext>
                </a:extLst>
              </a:tr>
              <a:tr h="473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Gotham Bold"/>
                        </a:rPr>
                        <a:t>Sanitas</a:t>
                      </a:r>
                      <a:endParaRPr lang="en-US" sz="1600" dirty="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84693" marR="84693" marT="84693" marB="8469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Gotham Bold"/>
                        </a:rPr>
                        <a:t>1,77</a:t>
                      </a:r>
                      <a:endParaRPr lang="en-US" sz="160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84693" marR="84693" marT="84693" marB="84693"/>
                </a:tc>
                <a:extLst>
                  <a:ext uri="{0D108BD9-81ED-4DB2-BD59-A6C34878D82A}">
                    <a16:rowId xmlns:a16="http://schemas.microsoft.com/office/drawing/2014/main" val="2889578756"/>
                  </a:ext>
                </a:extLst>
              </a:tr>
              <a:tr h="473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Gotham Bold"/>
                        </a:rPr>
                        <a:t>Nueva EPS</a:t>
                      </a:r>
                      <a:endParaRPr lang="en-US" sz="160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84693" marR="84693" marT="84693" marB="8469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Gotham Bold"/>
                        </a:rPr>
                        <a:t>1,73</a:t>
                      </a:r>
                      <a:endParaRPr lang="en-US" sz="1600" dirty="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84693" marR="84693" marT="84693" marB="84693"/>
                </a:tc>
                <a:extLst>
                  <a:ext uri="{0D108BD9-81ED-4DB2-BD59-A6C34878D82A}">
                    <a16:rowId xmlns:a16="http://schemas.microsoft.com/office/drawing/2014/main" val="4122767166"/>
                  </a:ext>
                </a:extLst>
              </a:tr>
              <a:tr h="473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Gotham Bold"/>
                        </a:rPr>
                        <a:t>Salud Total</a:t>
                      </a:r>
                      <a:endParaRPr lang="en-US" sz="1600" dirty="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84693" marR="84693" marT="84693" marB="8469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Gotham Bold"/>
                        </a:rPr>
                        <a:t>1,77</a:t>
                      </a:r>
                      <a:endParaRPr lang="en-US" sz="1600" dirty="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84693" marR="84693" marT="84693" marB="84693"/>
                </a:tc>
                <a:extLst>
                  <a:ext uri="{0D108BD9-81ED-4DB2-BD59-A6C34878D82A}">
                    <a16:rowId xmlns:a16="http://schemas.microsoft.com/office/drawing/2014/main" val="789302417"/>
                  </a:ext>
                </a:extLst>
              </a:tr>
              <a:tr h="473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Gotham Bold"/>
                        </a:rPr>
                        <a:t>Sura</a:t>
                      </a:r>
                      <a:endParaRPr lang="en-US" sz="160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84693" marR="84693" marT="84693" marB="8469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Gotham Bold"/>
                        </a:rPr>
                        <a:t>1,49</a:t>
                      </a:r>
                      <a:endParaRPr lang="en-US" sz="1600" dirty="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84693" marR="84693" marT="84693" marB="84693"/>
                </a:tc>
                <a:extLst>
                  <a:ext uri="{0D108BD9-81ED-4DB2-BD59-A6C34878D82A}">
                    <a16:rowId xmlns:a16="http://schemas.microsoft.com/office/drawing/2014/main" val="2595097069"/>
                  </a:ext>
                </a:extLst>
              </a:tr>
              <a:tr h="473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Gotham Bold"/>
                        </a:rPr>
                        <a:t>Famisanar</a:t>
                      </a:r>
                      <a:endParaRPr lang="en-US" sz="160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84693" marR="84693" marT="84693" marB="8469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Gotham Bold"/>
                        </a:rPr>
                        <a:t>1,56</a:t>
                      </a:r>
                      <a:endParaRPr lang="en-US" sz="1600" dirty="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84693" marR="84693" marT="84693" marB="84693"/>
                </a:tc>
                <a:extLst>
                  <a:ext uri="{0D108BD9-81ED-4DB2-BD59-A6C34878D82A}">
                    <a16:rowId xmlns:a16="http://schemas.microsoft.com/office/drawing/2014/main" val="2952630686"/>
                  </a:ext>
                </a:extLst>
              </a:tr>
              <a:tr h="473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Gotham Bold"/>
                        </a:rPr>
                        <a:t>Coomeva</a:t>
                      </a:r>
                      <a:endParaRPr lang="en-US" sz="160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84693" marR="84693" marT="84693" marB="8469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Gotham Bold"/>
                        </a:rPr>
                        <a:t>1,73</a:t>
                      </a:r>
                      <a:endParaRPr lang="en-US" sz="1600" dirty="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84693" marR="84693" marT="84693" marB="84693"/>
                </a:tc>
                <a:extLst>
                  <a:ext uri="{0D108BD9-81ED-4DB2-BD59-A6C34878D82A}">
                    <a16:rowId xmlns:a16="http://schemas.microsoft.com/office/drawing/2014/main" val="105976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20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86D129-A9C1-AC45-8472-C0CF0F5DC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307" y="1522781"/>
            <a:ext cx="9847385" cy="444304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CO" sz="4000" dirty="0">
                <a:latin typeface="Gotham Bold"/>
              </a:rPr>
              <a:t>Estrategia epidemiológica </a:t>
            </a:r>
          </a:p>
          <a:p>
            <a:pPr marL="514350" indent="-514350">
              <a:buAutoNum type="arabicPeriod"/>
            </a:pPr>
            <a:r>
              <a:rPr lang="es-CO" sz="4000" dirty="0">
                <a:latin typeface="Gotham Bold"/>
              </a:rPr>
              <a:t>Ocupación camas UCI</a:t>
            </a:r>
          </a:p>
          <a:p>
            <a:pPr marL="514350" indent="-514350">
              <a:buAutoNum type="arabicPeriod"/>
            </a:pPr>
            <a:r>
              <a:rPr lang="es-CO" sz="4000" dirty="0">
                <a:latin typeface="Gotham Bold"/>
              </a:rPr>
              <a:t>Plan de Vacunación</a:t>
            </a:r>
          </a:p>
          <a:p>
            <a:pPr marL="514350" indent="-514350">
              <a:buAutoNum type="arabicPeriod"/>
            </a:pPr>
            <a:r>
              <a:rPr lang="es-CO" sz="4000" dirty="0">
                <a:latin typeface="Gotham Bold"/>
              </a:rPr>
              <a:t>Respuesta a la crisis económica</a:t>
            </a:r>
          </a:p>
          <a:p>
            <a:pPr marL="514350" indent="-514350">
              <a:buAutoNum type="arabicPeriod"/>
            </a:pPr>
            <a:r>
              <a:rPr lang="es-CO" sz="4000" dirty="0">
                <a:latin typeface="Gotham Bold"/>
              </a:rPr>
              <a:t>Déficit de Transmilenio</a:t>
            </a:r>
          </a:p>
          <a:p>
            <a:pPr marL="514350" indent="-514350">
              <a:buAutoNum type="arabicPeriod"/>
            </a:pPr>
            <a:endParaRPr lang="es-CO" sz="2000" dirty="0">
              <a:latin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1085762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9C17C-3390-4345-B82A-4E2205194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408" y="525294"/>
            <a:ext cx="7879405" cy="680936"/>
          </a:xfrm>
        </p:spPr>
        <p:txBody>
          <a:bodyPr>
            <a:normAutofit fontScale="90000"/>
          </a:bodyPr>
          <a:lstStyle/>
          <a:p>
            <a:r>
              <a:rPr lang="es-CO" b="1" dirty="0">
                <a:latin typeface="GOTHAM-BOOK" panose="02000504050000020004" pitchFamily="2" charset="0"/>
              </a:rPr>
              <a:t>Ejemplo: Nueva EPS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42AB16-7C05-8C4E-B734-5418F95FF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5" y="1206230"/>
            <a:ext cx="10713916" cy="512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29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7231-F8F2-4583-80B4-CED83B4A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596" y="1780850"/>
            <a:ext cx="4251250" cy="3599224"/>
          </a:xfrm>
        </p:spPr>
        <p:txBody>
          <a:bodyPr>
            <a:normAutofit/>
          </a:bodyPr>
          <a:lstStyle/>
          <a:p>
            <a:r>
              <a:rPr lang="es" sz="3200" dirty="0">
                <a:solidFill>
                  <a:srgbClr val="823C8B"/>
                </a:solidFill>
                <a:latin typeface="Gotham Black" pitchFamily="50" charset="0"/>
              </a:rPr>
              <a:t>Porcentaje de casos registrados con contactos</a:t>
            </a:r>
            <a:endParaRPr lang="es-CO" sz="3200" dirty="0">
              <a:solidFill>
                <a:srgbClr val="823C8B"/>
              </a:solidFill>
              <a:latin typeface="Gotham Black" pitchFamily="50" charset="0"/>
            </a:endParaRPr>
          </a:p>
        </p:txBody>
      </p:sp>
      <p:pic>
        <p:nvPicPr>
          <p:cNvPr id="4" name="image7.png"/>
          <p:cNvPicPr/>
          <p:nvPr/>
        </p:nvPicPr>
        <p:blipFill>
          <a:blip r:embed="rId2"/>
          <a:srcRect t="13955" r="70230" b="7225"/>
          <a:stretch>
            <a:fillRect/>
          </a:stretch>
        </p:blipFill>
        <p:spPr>
          <a:xfrm>
            <a:off x="2330923" y="754461"/>
            <a:ext cx="4084054" cy="534907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32692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7231-F8F2-4583-80B4-CED83B4A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106" y="1848535"/>
            <a:ext cx="4286693" cy="3579575"/>
          </a:xfrm>
        </p:spPr>
        <p:txBody>
          <a:bodyPr>
            <a:normAutofit/>
          </a:bodyPr>
          <a:lstStyle/>
          <a:p>
            <a:r>
              <a:rPr lang="es" sz="4000" dirty="0">
                <a:solidFill>
                  <a:srgbClr val="823C8B"/>
                </a:solidFill>
                <a:latin typeface="Gotham Black" pitchFamily="50" charset="0"/>
              </a:rPr>
              <a:t>Porcentaje de contactos contactados por las EPS</a:t>
            </a:r>
            <a:endParaRPr lang="es-CO" sz="4000" dirty="0">
              <a:solidFill>
                <a:srgbClr val="823C8B"/>
              </a:solidFill>
              <a:latin typeface="Gotham Black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C821C25-F9F3-4F6E-B98C-D15BD2B0BB86}"/>
              </a:ext>
            </a:extLst>
          </p:cNvPr>
          <p:cNvSpPr txBox="1"/>
          <p:nvPr/>
        </p:nvSpPr>
        <p:spPr>
          <a:xfrm>
            <a:off x="838200" y="49701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dirty="0">
                <a:effectLst/>
              </a:rPr>
              <a:t> 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21840"/>
          <a:stretch/>
        </p:blipFill>
        <p:spPr>
          <a:xfrm>
            <a:off x="1449706" y="1105786"/>
            <a:ext cx="5176166" cy="432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82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5446E-9E29-A946-A866-3612BEFE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32" y="544749"/>
            <a:ext cx="7937770" cy="768485"/>
          </a:xfrm>
        </p:spPr>
        <p:txBody>
          <a:bodyPr/>
          <a:lstStyle/>
          <a:p>
            <a:r>
              <a:rPr lang="es-CO" b="1" dirty="0">
                <a:latin typeface="GOTHAM-BOOK" panose="02000504050000020004" pitchFamily="2" charset="0"/>
              </a:rPr>
              <a:t>Ejemplo: Sanitas EPS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D8AC63-3231-364C-8DAD-56CF2297E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79" y="1285888"/>
            <a:ext cx="10499389" cy="49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97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41FA-A353-4610-B248-19C8B877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293" y="1185629"/>
            <a:ext cx="10781413" cy="1325563"/>
          </a:xfrm>
        </p:spPr>
        <p:txBody>
          <a:bodyPr>
            <a:normAutofit/>
          </a:bodyPr>
          <a:lstStyle/>
          <a:p>
            <a:pPr algn="ctr"/>
            <a:r>
              <a:rPr lang="es-CO" sz="4000" dirty="0">
                <a:solidFill>
                  <a:srgbClr val="823C8B"/>
                </a:solidFill>
                <a:latin typeface="Gotham black" pitchFamily="50" charset="0"/>
              </a:rPr>
              <a:t>El problema NO es exclusivo de Bogotá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510187"/>
              </p:ext>
            </p:extLst>
          </p:nvPr>
        </p:nvGraphicFramePr>
        <p:xfrm>
          <a:off x="1909608" y="2842083"/>
          <a:ext cx="8744216" cy="2478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8127">
                  <a:extLst>
                    <a:ext uri="{9D8B030D-6E8A-4147-A177-3AD203B41FA5}">
                      <a16:colId xmlns:a16="http://schemas.microsoft.com/office/drawing/2014/main" val="1266256804"/>
                    </a:ext>
                  </a:extLst>
                </a:gridCol>
                <a:gridCol w="2102774">
                  <a:extLst>
                    <a:ext uri="{9D8B030D-6E8A-4147-A177-3AD203B41FA5}">
                      <a16:colId xmlns:a16="http://schemas.microsoft.com/office/drawing/2014/main" val="3389087930"/>
                    </a:ext>
                  </a:extLst>
                </a:gridCol>
                <a:gridCol w="1641074">
                  <a:extLst>
                    <a:ext uri="{9D8B030D-6E8A-4147-A177-3AD203B41FA5}">
                      <a16:colId xmlns:a16="http://schemas.microsoft.com/office/drawing/2014/main" val="1877246745"/>
                    </a:ext>
                  </a:extLst>
                </a:gridCol>
                <a:gridCol w="1065971">
                  <a:extLst>
                    <a:ext uri="{9D8B030D-6E8A-4147-A177-3AD203B41FA5}">
                      <a16:colId xmlns:a16="http://schemas.microsoft.com/office/drawing/2014/main" val="1392283655"/>
                    </a:ext>
                  </a:extLst>
                </a:gridCol>
                <a:gridCol w="1786270">
                  <a:extLst>
                    <a:ext uri="{9D8B030D-6E8A-4147-A177-3AD203B41FA5}">
                      <a16:colId xmlns:a16="http://schemas.microsoft.com/office/drawing/2014/main" val="146024189"/>
                    </a:ext>
                  </a:extLst>
                </a:gridCol>
              </a:tblGrid>
              <a:tr h="979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Gotham Bold"/>
                        </a:rPr>
                        <a:t>Variables PRASS/Ciudad</a:t>
                      </a:r>
                      <a:endParaRPr lang="en-US" sz="180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rgbClr val="823C8B"/>
                          </a:solidFill>
                          <a:effectLst/>
                          <a:latin typeface="Gotham Bold"/>
                        </a:rPr>
                        <a:t>Bogotá</a:t>
                      </a:r>
                      <a:endParaRPr lang="en-US" sz="2800" dirty="0">
                        <a:solidFill>
                          <a:srgbClr val="823C8B"/>
                        </a:solidFill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Gotham Bold"/>
                        </a:rPr>
                        <a:t>Barranquilla</a:t>
                      </a:r>
                      <a:endParaRPr lang="en-US" sz="1800" dirty="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Gotham Bold"/>
                        </a:rPr>
                        <a:t>Cali</a:t>
                      </a:r>
                      <a:endParaRPr lang="en-US" sz="1800" dirty="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Gotham Bold"/>
                        </a:rPr>
                        <a:t>Medellín</a:t>
                      </a:r>
                      <a:endParaRPr lang="en-US" sz="180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69547986"/>
                  </a:ext>
                </a:extLst>
              </a:tr>
              <a:tr h="1400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Gotham Bold"/>
                        </a:rPr>
                        <a:t>Promedio 2020 del número de contactos registrados por caso (A)</a:t>
                      </a:r>
                      <a:endParaRPr lang="en-US" sz="180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rgbClr val="823C8B"/>
                          </a:solidFill>
                          <a:effectLst/>
                          <a:latin typeface="Gotham Bold"/>
                        </a:rPr>
                        <a:t>1,77</a:t>
                      </a:r>
                      <a:endParaRPr lang="en-US" sz="2800" dirty="0">
                        <a:solidFill>
                          <a:srgbClr val="823C8B"/>
                        </a:solidFill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Gotham Bold"/>
                        </a:rPr>
                        <a:t>1,78</a:t>
                      </a:r>
                      <a:endParaRPr lang="en-US" sz="1800" dirty="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Gotham Bold"/>
                        </a:rPr>
                        <a:t>1,66</a:t>
                      </a:r>
                      <a:endParaRPr lang="en-US" sz="180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Gotham Bold"/>
                        </a:rPr>
                        <a:t>1,63</a:t>
                      </a:r>
                      <a:endParaRPr lang="en-US" sz="1800" dirty="0">
                        <a:effectLst/>
                        <a:latin typeface="Gotham Bold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Gotham Bold"/>
                        </a:rPr>
                        <a:t> </a:t>
                      </a:r>
                      <a:endParaRPr lang="en-US" sz="1800" dirty="0">
                        <a:effectLst/>
                        <a:latin typeface="Gotham Bold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065327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692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23386" y="1502541"/>
            <a:ext cx="6005076" cy="3852918"/>
          </a:xfrm>
          <a:prstGeom prst="rect">
            <a:avLst/>
          </a:prstGeom>
          <a:ln/>
        </p:spPr>
      </p:pic>
      <p:pic>
        <p:nvPicPr>
          <p:cNvPr id="9" name="image2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923386" y="5355459"/>
            <a:ext cx="6005076" cy="841912"/>
          </a:xfrm>
          <a:prstGeom prst="rect">
            <a:avLst/>
          </a:prstGeom>
          <a:ln/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AC83CE8-0902-471E-88D4-FA59E76F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3" y="318100"/>
            <a:ext cx="8502408" cy="1325563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rgbClr val="823C8B"/>
                </a:solidFill>
                <a:latin typeface="Gotham black" pitchFamily="50" charset="0"/>
              </a:rPr>
              <a:t>Porcentaje de registro de contactos para casos confirmados y sospechosos según entidad territorial </a:t>
            </a:r>
            <a:endParaRPr lang="en-US" sz="2400" dirty="0">
              <a:solidFill>
                <a:srgbClr val="823C8B"/>
              </a:solidFill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49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F4B9-4F69-4151-A189-E8219EFC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633018"/>
            <a:ext cx="8041640" cy="1325563"/>
          </a:xfrm>
        </p:spPr>
        <p:txBody>
          <a:bodyPr>
            <a:normAutofit/>
          </a:bodyPr>
          <a:lstStyle/>
          <a:p>
            <a:r>
              <a:rPr lang="es-CO" sz="4000" dirty="0">
                <a:solidFill>
                  <a:srgbClr val="823C8B"/>
                </a:solidFill>
                <a:latin typeface="Gotham black" pitchFamily="50" charset="0"/>
              </a:rPr>
              <a:t>Crisis no es solo en Bogotá</a:t>
            </a:r>
          </a:p>
        </p:txBody>
      </p:sp>
      <p:pic>
        <p:nvPicPr>
          <p:cNvPr id="21" name="image5.png">
            <a:extLst>
              <a:ext uri="{FF2B5EF4-FFF2-40B4-BE49-F238E27FC236}">
                <a16:creationId xmlns:a16="http://schemas.microsoft.com/office/drawing/2014/main" id="{D405FB4E-BBA6-42E6-9925-6054437848CD}"/>
              </a:ext>
            </a:extLst>
          </p:cNvPr>
          <p:cNvPicPr/>
          <p:nvPr/>
        </p:nvPicPr>
        <p:blipFill rotWithShape="1">
          <a:blip r:embed="rId2"/>
          <a:srcRect l="12549" r="15069"/>
          <a:stretch/>
        </p:blipFill>
        <p:spPr>
          <a:xfrm>
            <a:off x="678866" y="1996954"/>
            <a:ext cx="5726062" cy="1488456"/>
          </a:xfrm>
          <a:prstGeom prst="rect">
            <a:avLst/>
          </a:prstGeom>
          <a:ln/>
        </p:spPr>
      </p:pic>
      <p:pic>
        <p:nvPicPr>
          <p:cNvPr id="22" name="image15.png">
            <a:extLst>
              <a:ext uri="{FF2B5EF4-FFF2-40B4-BE49-F238E27FC236}">
                <a16:creationId xmlns:a16="http://schemas.microsoft.com/office/drawing/2014/main" id="{EC69DC83-3F34-4D01-AA92-338BC24250C2}"/>
              </a:ext>
            </a:extLst>
          </p:cNvPr>
          <p:cNvPicPr/>
          <p:nvPr/>
        </p:nvPicPr>
        <p:blipFill rotWithShape="1">
          <a:blip r:embed="rId3"/>
          <a:srcRect b="35203"/>
          <a:stretch/>
        </p:blipFill>
        <p:spPr>
          <a:xfrm>
            <a:off x="5947885" y="3164000"/>
            <a:ext cx="5565249" cy="1325563"/>
          </a:xfrm>
          <a:prstGeom prst="rect">
            <a:avLst/>
          </a:prstGeom>
          <a:ln/>
        </p:spPr>
      </p:pic>
      <p:pic>
        <p:nvPicPr>
          <p:cNvPr id="23" name="image32.png">
            <a:extLst>
              <a:ext uri="{FF2B5EF4-FFF2-40B4-BE49-F238E27FC236}">
                <a16:creationId xmlns:a16="http://schemas.microsoft.com/office/drawing/2014/main" id="{87833B54-31FB-41B8-8CEC-9CDB7089498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404928" y="1969681"/>
            <a:ext cx="5108206" cy="897080"/>
          </a:xfrm>
          <a:prstGeom prst="rect">
            <a:avLst/>
          </a:prstGeom>
          <a:ln/>
        </p:spPr>
      </p:pic>
      <p:pic>
        <p:nvPicPr>
          <p:cNvPr id="24" name="image13.png">
            <a:extLst>
              <a:ext uri="{FF2B5EF4-FFF2-40B4-BE49-F238E27FC236}">
                <a16:creationId xmlns:a16="http://schemas.microsoft.com/office/drawing/2014/main" id="{56CBFC83-2FB7-4B97-A8D6-BE41B80816ED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78866" y="3562155"/>
            <a:ext cx="5259016" cy="1375766"/>
          </a:xfrm>
          <a:prstGeom prst="rect">
            <a:avLst/>
          </a:prstGeom>
          <a:ln/>
        </p:spPr>
      </p:pic>
      <p:pic>
        <p:nvPicPr>
          <p:cNvPr id="25" name="image30.png">
            <a:extLst>
              <a:ext uri="{FF2B5EF4-FFF2-40B4-BE49-F238E27FC236}">
                <a16:creationId xmlns:a16="http://schemas.microsoft.com/office/drawing/2014/main" id="{A1D71C7C-C4CD-483F-B539-1786D30CF1FD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78866" y="5150648"/>
            <a:ext cx="6595224" cy="1220045"/>
          </a:xfrm>
          <a:prstGeom prst="rect">
            <a:avLst/>
          </a:prstGeom>
          <a:ln/>
        </p:spPr>
      </p:pic>
      <p:pic>
        <p:nvPicPr>
          <p:cNvPr id="26" name="image31.png">
            <a:extLst>
              <a:ext uri="{FF2B5EF4-FFF2-40B4-BE49-F238E27FC236}">
                <a16:creationId xmlns:a16="http://schemas.microsoft.com/office/drawing/2014/main" id="{23E709F0-D9F5-47F5-84C8-B3EB4609CBE9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329522" y="4596772"/>
            <a:ext cx="5259017" cy="137576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25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6602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823C8B"/>
                </a:solidFill>
                <a:latin typeface="Gotham black" pitchFamily="50" charset="0"/>
              </a:rPr>
              <a:t>Responsabilidades políticas</a:t>
            </a:r>
            <a:endParaRPr lang="en-US" dirty="0">
              <a:solidFill>
                <a:srgbClr val="823C8B"/>
              </a:solidFill>
              <a:latin typeface="Gotham black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2560" y="1688465"/>
            <a:ext cx="992124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s-ES" sz="2600" b="1" dirty="0">
                <a:latin typeface="Gotham-MediumItalic"/>
              </a:rPr>
              <a:t>Gobierno Nacional</a:t>
            </a:r>
          </a:p>
          <a:p>
            <a:pPr marL="0" indent="0">
              <a:buNone/>
            </a:pPr>
            <a:endParaRPr lang="en-US" sz="2600" dirty="0">
              <a:latin typeface="Gotham-MediumItalic"/>
            </a:endParaRPr>
          </a:p>
          <a:p>
            <a:pPr marL="0" indent="0">
              <a:buNone/>
            </a:pPr>
            <a:r>
              <a:rPr lang="es-ES" sz="2600" dirty="0">
                <a:latin typeface="Gotham-MediumItalic"/>
              </a:rPr>
              <a:t> </a:t>
            </a:r>
            <a:r>
              <a:rPr lang="en-US" sz="2600" dirty="0">
                <a:latin typeface="Gotham-MediumItalic"/>
              </a:rPr>
              <a:t>	a) </a:t>
            </a:r>
            <a:r>
              <a:rPr lang="es-ES" sz="2600" dirty="0">
                <a:latin typeface="Gotham-MediumItalic"/>
              </a:rPr>
              <a:t>Diseñó programa con EPS como protagonistas</a:t>
            </a:r>
            <a:endParaRPr lang="en-US" sz="2600" dirty="0">
              <a:latin typeface="Gotham-MediumItalic"/>
            </a:endParaRPr>
          </a:p>
          <a:p>
            <a:pPr marL="0" indent="0">
              <a:buNone/>
            </a:pPr>
            <a:r>
              <a:rPr lang="es-ES" sz="2600" dirty="0">
                <a:latin typeface="Gotham-MediumItalic"/>
              </a:rPr>
              <a:t>	b) ¿Aplicativo SegCovid-19 funciona bien?</a:t>
            </a:r>
            <a:endParaRPr lang="en-US" sz="2600" dirty="0">
              <a:latin typeface="Gotham-MediumItalic"/>
            </a:endParaRPr>
          </a:p>
          <a:p>
            <a:pPr marL="0" indent="0">
              <a:buNone/>
            </a:pPr>
            <a:r>
              <a:rPr lang="es-ES" sz="2600" dirty="0">
                <a:latin typeface="Gotham-MediumItalic"/>
              </a:rPr>
              <a:t>	c) Función de vigilancia y control: </a:t>
            </a:r>
            <a:r>
              <a:rPr lang="es-ES" sz="2600" dirty="0" err="1">
                <a:latin typeface="Gotham-MediumItalic"/>
              </a:rPr>
              <a:t>SuperSalud</a:t>
            </a:r>
            <a:endParaRPr lang="en-US" sz="2600" dirty="0">
              <a:latin typeface="Gotham-MediumItalic"/>
            </a:endParaRPr>
          </a:p>
          <a:p>
            <a:endParaRPr lang="en-US" sz="2600" dirty="0">
              <a:latin typeface="Gotham-MediumItalic"/>
            </a:endParaRPr>
          </a:p>
          <a:p>
            <a:pPr marL="0" indent="0">
              <a:buNone/>
            </a:pPr>
            <a:r>
              <a:rPr lang="es-ES" sz="2600" b="1" dirty="0">
                <a:latin typeface="Gotham-MediumItalic"/>
              </a:rPr>
              <a:t>2. Gobierno Distrital</a:t>
            </a:r>
          </a:p>
          <a:p>
            <a:pPr marL="0" indent="0">
              <a:buNone/>
            </a:pPr>
            <a:endParaRPr lang="en-US" sz="2600" dirty="0">
              <a:latin typeface="Gotham-MediumItalic"/>
            </a:endParaRPr>
          </a:p>
          <a:p>
            <a:pPr marL="0" indent="0">
              <a:buNone/>
            </a:pPr>
            <a:r>
              <a:rPr lang="es-ES" sz="2600" dirty="0">
                <a:latin typeface="Gotham-MediumItalic"/>
              </a:rPr>
              <a:t>	a) Debió plantear la discusión sobre esta estrategia</a:t>
            </a:r>
            <a:endParaRPr lang="en-US" sz="2600" dirty="0">
              <a:latin typeface="Gotham-MediumItalic"/>
            </a:endParaRPr>
          </a:p>
          <a:p>
            <a:pPr marL="914400" lvl="2" indent="0">
              <a:buNone/>
            </a:pPr>
            <a:r>
              <a:rPr lang="es-ES" sz="2600" dirty="0">
                <a:latin typeface="Gotham-MediumItalic"/>
              </a:rPr>
              <a:t>b) Vigilancia sobre las EPS y advertir sus incumplimientos</a:t>
            </a:r>
            <a:endParaRPr lang="en-US" sz="2600" dirty="0">
              <a:latin typeface="Gotham-MediumItalic"/>
            </a:endParaRPr>
          </a:p>
          <a:p>
            <a:pPr marL="0" indent="0">
              <a:buNone/>
            </a:pPr>
            <a:r>
              <a:rPr lang="es-ES" sz="2600" dirty="0">
                <a:latin typeface="Gotham-MediumItalic"/>
              </a:rPr>
              <a:t>	c) Manejo de Capital Salud</a:t>
            </a:r>
            <a:endParaRPr lang="en-US" sz="2600" dirty="0">
              <a:latin typeface="Gotham-MediumItal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72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0520" y="1854201"/>
            <a:ext cx="8163560" cy="1325563"/>
          </a:xfrm>
        </p:spPr>
        <p:txBody>
          <a:bodyPr/>
          <a:lstStyle/>
          <a:p>
            <a:r>
              <a:rPr lang="es-ES" dirty="0">
                <a:latin typeface="Gotham black" pitchFamily="50" charset="0"/>
              </a:rPr>
              <a:t>SALIR DE LA LÓGICA DEL ASEGURAMIENTO</a:t>
            </a:r>
            <a:endParaRPr lang="en-US" dirty="0">
              <a:latin typeface="Gotham black" pitchFamily="50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3CAF245-E260-4FF6-A156-0DA6FE89C10D}"/>
              </a:ext>
            </a:extLst>
          </p:cNvPr>
          <p:cNvSpPr txBox="1">
            <a:spLocks/>
          </p:cNvSpPr>
          <p:nvPr/>
        </p:nvSpPr>
        <p:spPr>
          <a:xfrm>
            <a:off x="3677920" y="3426777"/>
            <a:ext cx="70688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latin typeface="Gotham black" pitchFamily="50" charset="0"/>
              </a:rPr>
              <a:t>CONTROL SOBRE LAS EPS</a:t>
            </a:r>
            <a:endParaRPr lang="en-US" dirty="0">
              <a:latin typeface="Gotham black" pitchFamily="50" charset="0"/>
            </a:endParaRPr>
          </a:p>
        </p:txBody>
      </p:sp>
      <p:sp>
        <p:nvSpPr>
          <p:cNvPr id="7" name="Cheurón 1">
            <a:extLst>
              <a:ext uri="{FF2B5EF4-FFF2-40B4-BE49-F238E27FC236}">
                <a16:creationId xmlns:a16="http://schemas.microsoft.com/office/drawing/2014/main" id="{9BD5D129-90A0-464B-ACD0-2070C94E13A8}"/>
              </a:ext>
            </a:extLst>
          </p:cNvPr>
          <p:cNvSpPr/>
          <p:nvPr/>
        </p:nvSpPr>
        <p:spPr>
          <a:xfrm>
            <a:off x="1686560" y="2265522"/>
            <a:ext cx="960120" cy="502920"/>
          </a:xfrm>
          <a:prstGeom prst="chevron">
            <a:avLst/>
          </a:prstGeom>
          <a:solidFill>
            <a:srgbClr val="823C8B"/>
          </a:solidFill>
          <a:ln>
            <a:solidFill>
              <a:srgbClr val="823C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urón 1">
            <a:extLst>
              <a:ext uri="{FF2B5EF4-FFF2-40B4-BE49-F238E27FC236}">
                <a16:creationId xmlns:a16="http://schemas.microsoft.com/office/drawing/2014/main" id="{C5BC264E-6C78-4783-BC50-2F1DDD1F61C1}"/>
              </a:ext>
            </a:extLst>
          </p:cNvPr>
          <p:cNvSpPr/>
          <p:nvPr/>
        </p:nvSpPr>
        <p:spPr>
          <a:xfrm>
            <a:off x="2410460" y="3838098"/>
            <a:ext cx="960120" cy="502920"/>
          </a:xfrm>
          <a:prstGeom prst="chevron">
            <a:avLst/>
          </a:prstGeom>
          <a:solidFill>
            <a:srgbClr val="823C8B"/>
          </a:solidFill>
          <a:ln>
            <a:solidFill>
              <a:srgbClr val="823C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71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FBB2-F36A-4B17-B927-CD2A1C39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654"/>
          </a:xfrm>
        </p:spPr>
        <p:txBody>
          <a:bodyPr>
            <a:normAutofit/>
          </a:bodyPr>
          <a:lstStyle/>
          <a:p>
            <a:r>
              <a:rPr lang="es-CO" sz="3600" dirty="0">
                <a:solidFill>
                  <a:srgbClr val="823C8B"/>
                </a:solidFill>
                <a:latin typeface="Gotham black" pitchFamily="50" charset="0"/>
              </a:rPr>
              <a:t>UCI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07242-46F9-46FD-9B46-B64F99763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780"/>
            <a:ext cx="10515600" cy="4748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dirty="0">
                <a:latin typeface="Gotham Bold"/>
              </a:rPr>
              <a:t> </a:t>
            </a:r>
            <a:r>
              <a:rPr lang="es-CO" sz="3200" dirty="0">
                <a:latin typeface="Gotham Bold"/>
              </a:rPr>
              <a:t>Es una responsabilidad del gobierno nacional.</a:t>
            </a:r>
          </a:p>
          <a:p>
            <a:pPr marL="0" indent="0">
              <a:buNone/>
            </a:pPr>
            <a:r>
              <a:rPr lang="es-CO" sz="2000" dirty="0">
                <a:latin typeface="Gotham Bold"/>
              </a:rPr>
              <a:t>	¿Por qué? </a:t>
            </a:r>
          </a:p>
          <a:p>
            <a:pPr marL="0" indent="0">
              <a:buNone/>
            </a:pPr>
            <a:r>
              <a:rPr lang="es-CO" sz="2000" dirty="0">
                <a:latin typeface="Gotham Bold"/>
              </a:rPr>
              <a:t>		En la globalización neoliberal prima la competencia entre países</a:t>
            </a:r>
          </a:p>
        </p:txBody>
      </p:sp>
      <p:pic>
        <p:nvPicPr>
          <p:cNvPr id="13" name="image29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22570" y="2908014"/>
            <a:ext cx="3433863" cy="3423459"/>
          </a:xfrm>
          <a:prstGeom prst="rect">
            <a:avLst/>
          </a:prstGeom>
          <a:ln/>
        </p:spPr>
      </p:pic>
      <p:pic>
        <p:nvPicPr>
          <p:cNvPr id="14" name="image28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2063" y="2960899"/>
            <a:ext cx="2801567" cy="3317688"/>
          </a:xfrm>
          <a:prstGeom prst="rect">
            <a:avLst/>
          </a:prstGeom>
          <a:ln/>
        </p:spPr>
      </p:pic>
      <p:pic>
        <p:nvPicPr>
          <p:cNvPr id="15" name="image26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311957" y="2979813"/>
            <a:ext cx="3803516" cy="318049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3343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765B-0C96-47AD-8204-DB420D2F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26" y="311596"/>
            <a:ext cx="9269648" cy="984503"/>
          </a:xfrm>
        </p:spPr>
        <p:txBody>
          <a:bodyPr>
            <a:normAutofit/>
          </a:bodyPr>
          <a:lstStyle/>
          <a:p>
            <a:r>
              <a:rPr lang="es-CO" sz="2000" dirty="0">
                <a:solidFill>
                  <a:srgbClr val="823C8B"/>
                </a:solidFill>
                <a:latin typeface="Gotham Black" pitchFamily="50" charset="0"/>
              </a:rPr>
              <a:t>1. Estrategia epidemiológica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88A83BE3-D7E5-466B-8159-3CDEECA94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1153007"/>
            <a:ext cx="10331356" cy="45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13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595" y="1524192"/>
            <a:ext cx="6503670" cy="446843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12842" y="745103"/>
            <a:ext cx="846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823C8B"/>
                </a:solidFill>
                <a:latin typeface="Gotham Black" pitchFamily="50" charset="0"/>
              </a:rPr>
              <a:t>Falta de claridad de la personería</a:t>
            </a:r>
            <a:endParaRPr lang="en-US" sz="3200" dirty="0">
              <a:solidFill>
                <a:srgbClr val="823C8B"/>
              </a:solidFill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310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>
            <a:extLst>
              <a:ext uri="{FF2B5EF4-FFF2-40B4-BE49-F238E27FC236}">
                <a16:creationId xmlns:a16="http://schemas.microsoft.com/office/drawing/2014/main" id="{CD1FB59D-CB93-4B97-BF70-C8C366466C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0444" y="1342275"/>
            <a:ext cx="95295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4800" dirty="0">
                <a:solidFill>
                  <a:srgbClr val="823C8B"/>
                </a:solidFill>
                <a:latin typeface="Gotham Black" pitchFamily="50" charset="0"/>
              </a:rPr>
              <a:t>El secretario de Salud debe aclarar las denuncias de los concejales y explicar en detalle las limitaciones con respecto al personal de salud.</a:t>
            </a:r>
            <a:endParaRPr lang="en-US" sz="4800" dirty="0">
              <a:solidFill>
                <a:srgbClr val="823C8B"/>
              </a:solidFill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36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76176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823C8B"/>
                </a:solidFill>
                <a:latin typeface="Gotham Black" pitchFamily="50" charset="0"/>
              </a:rPr>
              <a:t>¿Y las vacunas?</a:t>
            </a:r>
            <a:endParaRPr lang="en-US" dirty="0">
              <a:solidFill>
                <a:srgbClr val="823C8B"/>
              </a:solidFill>
              <a:latin typeface="Gotham Black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318" y="1824370"/>
            <a:ext cx="106243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>
                <a:latin typeface="Gotham-MediumItalic"/>
              </a:rPr>
              <a:t>Son la salida a la crisis, pero: </a:t>
            </a:r>
            <a:endParaRPr lang="en-US" sz="2400" b="1" dirty="0">
              <a:latin typeface="Gotham-MediumItalic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02970" y="2351664"/>
            <a:ext cx="42558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Gotham-MediumItalic"/>
              </a:rPr>
              <a:t>Falta de transparencia: no hay claridad</a:t>
            </a:r>
            <a:endParaRPr lang="en-US" sz="2400" dirty="0">
              <a:latin typeface="Gotham-MediumItalic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Gotham-MediumItalic"/>
              </a:rPr>
              <a:t>Duque puso del lado de las </a:t>
            </a:r>
            <a:r>
              <a:rPr lang="es-ES" sz="2400" dirty="0" err="1">
                <a:latin typeface="Gotham-MediumItalic"/>
              </a:rPr>
              <a:t>BigFarma</a:t>
            </a:r>
            <a:r>
              <a:rPr lang="es-ES" sz="2400" dirty="0">
                <a:latin typeface="Gotham-MediumItalic"/>
              </a:rPr>
              <a:t> (Régimen de Patentes, TLC)</a:t>
            </a:r>
            <a:endParaRPr lang="en-US" sz="2400" dirty="0">
              <a:latin typeface="Gotham-MediumItalic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Gotham-MediumItalic"/>
              </a:rPr>
              <a:t>Descentralización es un error</a:t>
            </a:r>
            <a:endParaRPr lang="en-US" sz="2400" dirty="0">
              <a:latin typeface="Gotham-MediumItalic"/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0FA95A9A-6DE7-4B68-9871-CE73248D5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88" y="1559653"/>
            <a:ext cx="5911812" cy="40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30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5CDD5-E870-4DBF-B1F9-1589A81E1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Content Placeholder 4" descr="A picture containing text, screenshot, businesscard, vector graphics&#10;&#10;Description automatically generated">
            <a:extLst>
              <a:ext uri="{FF2B5EF4-FFF2-40B4-BE49-F238E27FC236}">
                <a16:creationId xmlns:a16="http://schemas.microsoft.com/office/drawing/2014/main" id="{9DA10905-8ED0-4994-ABE1-537BB6FEF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7" y="500793"/>
            <a:ext cx="4896212" cy="5761059"/>
          </a:xfr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08AF5E-AFA2-4989-9B2E-32859D8EA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372" y="1419367"/>
            <a:ext cx="5612384" cy="449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79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7853" y="513062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823C8B"/>
                </a:solidFill>
                <a:latin typeface="Gotham Black" pitchFamily="50" charset="0"/>
              </a:rPr>
              <a:t>La crisis económica</a:t>
            </a:r>
            <a:endParaRPr lang="en-US" dirty="0">
              <a:solidFill>
                <a:srgbClr val="823C8B"/>
              </a:solidFill>
              <a:latin typeface="Gotham Black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7853" y="1501408"/>
            <a:ext cx="10515600" cy="7294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3200" b="1" dirty="0">
                <a:solidFill>
                  <a:schemeClr val="accent3">
                    <a:lumMod val="75000"/>
                  </a:schemeClr>
                </a:solidFill>
                <a:latin typeface="Gotham-MediumItalic"/>
              </a:rPr>
              <a:t>Responsabilidad principal es del gobierno nacional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Gotham-MediumItalic"/>
            </a:endParaRPr>
          </a:p>
        </p:txBody>
      </p:sp>
      <p:sp>
        <p:nvSpPr>
          <p:cNvPr id="7" name="Flecha a la derecha con bandas 6"/>
          <p:cNvSpPr/>
          <p:nvPr/>
        </p:nvSpPr>
        <p:spPr>
          <a:xfrm>
            <a:off x="1020285" y="2063530"/>
            <a:ext cx="2547620" cy="1190502"/>
          </a:xfrm>
          <a:prstGeom prst="stripedRightArrow">
            <a:avLst/>
          </a:prstGeom>
          <a:solidFill>
            <a:schemeClr val="bg1"/>
          </a:solidFill>
          <a:ln>
            <a:solidFill>
              <a:srgbClr val="823C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accent3">
                    <a:lumMod val="75000"/>
                  </a:schemeClr>
                </a:solidFill>
                <a:latin typeface="Gotham Black" pitchFamily="50" charset="0"/>
              </a:rPr>
              <a:t>GOBIERNO DUQUE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Gotham Black" pitchFamily="50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567334" y="2129876"/>
            <a:ext cx="5671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Gotham-MediumItalic"/>
              </a:rPr>
              <a:t>NO aumentó ni hizo el reordenamiento </a:t>
            </a:r>
            <a:r>
              <a:rPr lang="es-ES" sz="2400" b="1" dirty="0">
                <a:solidFill>
                  <a:srgbClr val="823C8B"/>
                </a:solidFill>
                <a:latin typeface="Gotham-MediumItalic"/>
              </a:rPr>
              <a:t>necesario</a:t>
            </a:r>
            <a:r>
              <a:rPr lang="es-ES" sz="2400" b="1" dirty="0">
                <a:latin typeface="Gotham-MediumItalic"/>
              </a:rPr>
              <a:t> </a:t>
            </a:r>
            <a:r>
              <a:rPr lang="es-ES" sz="2400" dirty="0">
                <a:latin typeface="Gotham-MediumItalic"/>
              </a:rPr>
              <a:t>en el gasto público</a:t>
            </a:r>
            <a:endParaRPr lang="en-US" sz="2400" dirty="0">
              <a:latin typeface="Gotham-MediumItalic"/>
            </a:endParaRPr>
          </a:p>
        </p:txBody>
      </p:sp>
      <p:sp>
        <p:nvSpPr>
          <p:cNvPr id="4" name="Símbolo &quot;No permitido&quot; 3">
            <a:extLst>
              <a:ext uri="{FF2B5EF4-FFF2-40B4-BE49-F238E27FC236}">
                <a16:creationId xmlns:a16="http://schemas.microsoft.com/office/drawing/2014/main" id="{CE703DBC-CAD2-4818-A033-D7AE15538BAA}"/>
              </a:ext>
            </a:extLst>
          </p:cNvPr>
          <p:cNvSpPr/>
          <p:nvPr/>
        </p:nvSpPr>
        <p:spPr>
          <a:xfrm>
            <a:off x="3788958" y="2402514"/>
            <a:ext cx="557323" cy="52646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F59C928-29C8-4D11-AF81-32C55BB7D88B}"/>
              </a:ext>
            </a:extLst>
          </p:cNvPr>
          <p:cNvSpPr txBox="1"/>
          <p:nvPr/>
        </p:nvSpPr>
        <p:spPr>
          <a:xfrm>
            <a:off x="2294095" y="4430826"/>
            <a:ext cx="9034944" cy="1290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effectLst/>
                <a:latin typeface="Gotham-MediumItalic"/>
                <a:ea typeface="Times" panose="02020603050405020304" pitchFamily="18" charset="0"/>
              </a:rPr>
              <a:t>FOME:	</a:t>
            </a:r>
            <a:r>
              <a:rPr lang="es-ES" sz="2800" dirty="0">
                <a:effectLst/>
                <a:latin typeface="Gotham-MediumItalic"/>
                <a:ea typeface="Times" panose="02020603050405020304" pitchFamily="18" charset="0"/>
              </a:rPr>
              <a:t>	   $40,5 billones	3,8% PIB</a:t>
            </a:r>
            <a:endParaRPr lang="en-US" sz="2800" dirty="0">
              <a:effectLst/>
              <a:latin typeface="Gotham-MediumItalic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800" b="1" dirty="0">
                <a:effectLst/>
                <a:latin typeface="Gotham-MediumItalic"/>
                <a:ea typeface="Times" panose="02020603050405020304" pitchFamily="18" charset="0"/>
              </a:rPr>
              <a:t>Desembolsos:	   </a:t>
            </a:r>
            <a:r>
              <a:rPr lang="es-ES" sz="2800" dirty="0">
                <a:effectLst/>
                <a:latin typeface="Gotham-MediumItalic"/>
                <a:ea typeface="Times" panose="02020603050405020304" pitchFamily="18" charset="0"/>
              </a:rPr>
              <a:t>$17,2 billones		2,4% PIB</a:t>
            </a:r>
            <a:endParaRPr lang="en-US" sz="2800" dirty="0">
              <a:effectLst/>
              <a:latin typeface="Gotham-MediumItalic"/>
              <a:ea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B93060A-D9D1-4FC7-855E-F153727FDBDC}"/>
              </a:ext>
            </a:extLst>
          </p:cNvPr>
          <p:cNvSpPr txBox="1"/>
          <p:nvPr/>
        </p:nvSpPr>
        <p:spPr>
          <a:xfrm>
            <a:off x="1020285" y="3423394"/>
            <a:ext cx="7019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Gotham Black" pitchFamily="50" charset="0"/>
              </a:rPr>
              <a:t>Nivel de gasto entre los peores del mundo</a:t>
            </a:r>
            <a:endParaRPr lang="en-US" sz="2400" dirty="0">
              <a:latin typeface="Gotham Black" pitchFamily="50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3DF7D8E-0B8A-4F45-B745-2A86D07CAA7A}"/>
              </a:ext>
            </a:extLst>
          </p:cNvPr>
          <p:cNvSpPr txBox="1">
            <a:spLocks/>
          </p:cNvSpPr>
          <p:nvPr/>
        </p:nvSpPr>
        <p:spPr>
          <a:xfrm>
            <a:off x="1153157" y="3885059"/>
            <a:ext cx="9444991" cy="72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400" b="1" dirty="0">
                <a:solidFill>
                  <a:schemeClr val="accent3">
                    <a:lumMod val="75000"/>
                  </a:schemeClr>
                </a:solidFill>
                <a:latin typeface="Gotham-MediumItalic"/>
              </a:rPr>
              <a:t>Observatorio Fiscal de la Universidad Javeriana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Gotham-MediumItalic"/>
            </a:endParaRPr>
          </a:p>
        </p:txBody>
      </p:sp>
    </p:spTree>
    <p:extLst>
      <p:ext uri="{BB962C8B-B14F-4D97-AF65-F5344CB8AC3E}">
        <p14:creationId xmlns:p14="http://schemas.microsoft.com/office/powerpoint/2010/main" val="4206262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5188" y="657648"/>
            <a:ext cx="8613878" cy="994407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rgbClr val="823C8B"/>
                </a:solidFill>
                <a:latin typeface="Gotham Black" pitchFamily="50" charset="0"/>
              </a:rPr>
              <a:t>Medidas</a:t>
            </a:r>
            <a:r>
              <a:rPr lang="es-ES" sz="3200" dirty="0">
                <a:latin typeface="Gotham Black" pitchFamily="50" charset="0"/>
              </a:rPr>
              <a:t> </a:t>
            </a:r>
            <a:r>
              <a:rPr lang="es-ES" sz="3200" dirty="0">
                <a:solidFill>
                  <a:srgbClr val="823C8B"/>
                </a:solidFill>
                <a:latin typeface="Gotham Black" pitchFamily="50" charset="0"/>
              </a:rPr>
              <a:t>insuficientes y tardías</a:t>
            </a:r>
            <a:endParaRPr lang="en-US" sz="3200" dirty="0">
              <a:solidFill>
                <a:srgbClr val="823C8B"/>
              </a:solidFill>
              <a:latin typeface="Gotham Black" pitchFamily="50" charset="0"/>
            </a:endParaRPr>
          </a:p>
        </p:txBody>
      </p:sp>
      <p:sp>
        <p:nvSpPr>
          <p:cNvPr id="7" name="Flecha a la derecha con bandas 6"/>
          <p:cNvSpPr/>
          <p:nvPr/>
        </p:nvSpPr>
        <p:spPr>
          <a:xfrm>
            <a:off x="624191" y="651421"/>
            <a:ext cx="1823720" cy="994407"/>
          </a:xfrm>
          <a:prstGeom prst="stripedRightArrow">
            <a:avLst/>
          </a:prstGeom>
          <a:solidFill>
            <a:schemeClr val="bg1"/>
          </a:solidFill>
          <a:ln>
            <a:solidFill>
              <a:srgbClr val="823C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Gotham-MediumItalic"/>
              </a:rPr>
              <a:t>GOBIERNO DUQUE</a:t>
            </a:r>
            <a:endParaRPr lang="en-US" sz="1600" b="1" dirty="0">
              <a:solidFill>
                <a:schemeClr val="tx1"/>
              </a:solidFill>
              <a:latin typeface="Gotham-MediumItalic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47911" y="1645828"/>
            <a:ext cx="652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>
                <a:latin typeface="Gotham-MediumItalic"/>
              </a:rPr>
              <a:t>Subsidio a la nómina:</a:t>
            </a:r>
          </a:p>
          <a:p>
            <a:r>
              <a:rPr lang="es-ES" sz="3200" dirty="0">
                <a:latin typeface="Gotham-MediumItalic"/>
              </a:rPr>
              <a:t>insuficiente y con pocos beneficiarios</a:t>
            </a:r>
            <a:endParaRPr lang="en-US" sz="3200" u="sng" dirty="0">
              <a:latin typeface="Gotham-MediumItalic"/>
            </a:endParaRPr>
          </a:p>
        </p:txBody>
      </p:sp>
      <p:sp>
        <p:nvSpPr>
          <p:cNvPr id="4" name="Símbolo &quot;No permitido&quot; 3">
            <a:extLst>
              <a:ext uri="{FF2B5EF4-FFF2-40B4-BE49-F238E27FC236}">
                <a16:creationId xmlns:a16="http://schemas.microsoft.com/office/drawing/2014/main" id="{CE703DBC-CAD2-4818-A033-D7AE15538BAA}"/>
              </a:ext>
            </a:extLst>
          </p:cNvPr>
          <p:cNvSpPr/>
          <p:nvPr/>
        </p:nvSpPr>
        <p:spPr>
          <a:xfrm>
            <a:off x="888818" y="1901631"/>
            <a:ext cx="1107081" cy="994407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3DF7D8E-0B8A-4F45-B745-2A86D07CAA7A}"/>
              </a:ext>
            </a:extLst>
          </p:cNvPr>
          <p:cNvSpPr txBox="1">
            <a:spLocks/>
          </p:cNvSpPr>
          <p:nvPr/>
        </p:nvSpPr>
        <p:spPr>
          <a:xfrm>
            <a:off x="1003678" y="3203285"/>
            <a:ext cx="7420475" cy="299611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>
                <a:solidFill>
                  <a:srgbClr val="000000"/>
                </a:solidFill>
                <a:effectLst/>
                <a:latin typeface="Gotham-MediumItalic"/>
                <a:ea typeface="Times" panose="02020603050405020304" pitchFamily="18" charset="0"/>
              </a:rPr>
              <a:t>Salario mínimo por trabajador:</a:t>
            </a:r>
          </a:p>
          <a:p>
            <a:pPr marL="0" indent="0">
              <a:buNone/>
            </a:pPr>
            <a:endParaRPr lang="es-ES" sz="200" dirty="0">
              <a:solidFill>
                <a:srgbClr val="000000"/>
              </a:solidFill>
              <a:effectLst/>
              <a:latin typeface="Gotham-MediumItalic"/>
              <a:ea typeface="Times" panose="02020603050405020304" pitchFamily="18" charset="0"/>
            </a:endParaRPr>
          </a:p>
          <a:p>
            <a:pPr marL="0" indent="0">
              <a:buNone/>
            </a:pPr>
            <a:r>
              <a:rPr lang="es-ES" sz="3600" dirty="0">
                <a:solidFill>
                  <a:srgbClr val="000000"/>
                </a:solidFill>
                <a:effectLst/>
                <a:latin typeface="Gotham-MediumItalic"/>
                <a:ea typeface="Times" panose="02020603050405020304" pitchFamily="18" charset="0"/>
              </a:rPr>
              <a:t> 			</a:t>
            </a:r>
            <a:r>
              <a:rPr lang="es-ES" sz="5800" b="1" dirty="0">
                <a:solidFill>
                  <a:srgbClr val="000000"/>
                </a:solidFill>
                <a:effectLst/>
                <a:latin typeface="Gotham Black" pitchFamily="50" charset="0"/>
                <a:ea typeface="Times" panose="02020603050405020304" pitchFamily="18" charset="0"/>
              </a:rPr>
              <a:t>$1.330.432</a:t>
            </a:r>
            <a:endParaRPr lang="en-US" sz="5800" b="1" dirty="0">
              <a:effectLst/>
              <a:latin typeface="Gotham Black" pitchFamily="50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3600" dirty="0">
                <a:solidFill>
                  <a:srgbClr val="000000"/>
                </a:solidFill>
                <a:effectLst/>
                <a:latin typeface="Gotham-MediumItalic"/>
                <a:ea typeface="Times" panose="02020603050405020304" pitchFamily="18" charset="0"/>
              </a:rPr>
              <a:t>			(incluidas las prestaciones) </a:t>
            </a:r>
          </a:p>
          <a:p>
            <a:pPr marL="0" indent="0">
              <a:buNone/>
            </a:pPr>
            <a:endParaRPr lang="es-ES" sz="3600" dirty="0">
              <a:solidFill>
                <a:srgbClr val="000000"/>
              </a:solidFill>
              <a:effectLst/>
              <a:latin typeface="Gotham-MediumItalic"/>
              <a:ea typeface="Times" panose="02020603050405020304" pitchFamily="18" charset="0"/>
            </a:endParaRPr>
          </a:p>
          <a:p>
            <a:pPr marL="0" indent="0">
              <a:buNone/>
            </a:pPr>
            <a:r>
              <a:rPr lang="es-ES" sz="3600" dirty="0">
                <a:solidFill>
                  <a:srgbClr val="000000"/>
                </a:solidFill>
                <a:effectLst/>
                <a:latin typeface="Gotham-MediumItalic"/>
                <a:ea typeface="Times" panose="02020603050405020304" pitchFamily="18" charset="0"/>
              </a:rPr>
              <a:t>Giros: 40% de salario mínimo </a:t>
            </a:r>
            <a:r>
              <a:rPr lang="es-ES" sz="3600" dirty="0">
                <a:solidFill>
                  <a:srgbClr val="000000"/>
                </a:solidFill>
                <a:latin typeface="Gotham-MediumItalic"/>
                <a:ea typeface="Times" panose="02020603050405020304" pitchFamily="18" charset="0"/>
              </a:rPr>
              <a:t>sin prestaciones: </a:t>
            </a:r>
            <a:r>
              <a:rPr lang="es-ES" sz="5900" dirty="0">
                <a:solidFill>
                  <a:srgbClr val="000000"/>
                </a:solidFill>
                <a:latin typeface="Gotham Black" pitchFamily="50" charset="0"/>
                <a:ea typeface="Times" panose="02020603050405020304" pitchFamily="18" charset="0"/>
              </a:rPr>
              <a:t>$</a:t>
            </a:r>
            <a:r>
              <a:rPr lang="es-CO" sz="5900" dirty="0">
                <a:solidFill>
                  <a:srgbClr val="000000"/>
                </a:solidFill>
                <a:effectLst/>
                <a:latin typeface="Gotham Black" pitchFamily="50" charset="0"/>
                <a:ea typeface="Times" panose="02020603050405020304" pitchFamily="18" charset="0"/>
              </a:rPr>
              <a:t>350.000</a:t>
            </a:r>
            <a:endParaRPr lang="en-US" sz="5900" dirty="0">
              <a:effectLst/>
              <a:latin typeface="Gotham Black" pitchFamily="50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CO" dirty="0">
              <a:solidFill>
                <a:srgbClr val="000000"/>
              </a:solidFill>
              <a:effectLst/>
              <a:latin typeface="Gotham-MediumItalic"/>
              <a:ea typeface="Times" panose="02020603050405020304" pitchFamily="18" charset="0"/>
            </a:endParaRPr>
          </a:p>
          <a:p>
            <a:pPr marL="0" indent="0" algn="ctr">
              <a:buNone/>
            </a:pPr>
            <a:r>
              <a:rPr lang="es-CO" sz="6500" b="1" dirty="0">
                <a:solidFill>
                  <a:srgbClr val="823C8B"/>
                </a:solidFill>
                <a:effectLst/>
                <a:latin typeface="Gotham-MediumItalic"/>
                <a:ea typeface="Times" panose="02020603050405020304" pitchFamily="18" charset="0"/>
              </a:rPr>
              <a:t>Realidad: 26%</a:t>
            </a:r>
            <a:endParaRPr lang="en-US" sz="6500" b="1" dirty="0">
              <a:solidFill>
                <a:srgbClr val="823C8B"/>
              </a:solidFill>
              <a:effectLst/>
              <a:latin typeface="Gotham-MediumItalic"/>
              <a:ea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34F471-3E70-E842-8E5B-31F9705AEE55}"/>
              </a:ext>
            </a:extLst>
          </p:cNvPr>
          <p:cNvSpPr txBox="1"/>
          <p:nvPr/>
        </p:nvSpPr>
        <p:spPr>
          <a:xfrm>
            <a:off x="7443282" y="2896038"/>
            <a:ext cx="3968885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>
                <a:latin typeface="GOTHAM-BOOK" panose="02000504050000020004" pitchFamily="2" charset="0"/>
              </a:rPr>
              <a:t>Alcance en Bogotá:</a:t>
            </a:r>
          </a:p>
          <a:p>
            <a:endParaRPr lang="es-CO" b="1" dirty="0">
              <a:latin typeface="GOTHAM-BOOK" panose="02000504050000020004" pitchFamily="2" charset="0"/>
            </a:endParaRPr>
          </a:p>
          <a:p>
            <a:r>
              <a:rPr lang="es-CO" b="1" dirty="0">
                <a:latin typeface="GOTHAM-BOOK" panose="02000504050000020004" pitchFamily="2" charset="0"/>
              </a:rPr>
              <a:t>Empresas beneficiadas (agosto):</a:t>
            </a:r>
          </a:p>
          <a:p>
            <a:endParaRPr lang="es-CO" b="1" dirty="0">
              <a:latin typeface="GOTHAM-BOOK" panose="02000504050000020004" pitchFamily="2" charset="0"/>
            </a:endParaRPr>
          </a:p>
          <a:p>
            <a:r>
              <a:rPr lang="es-CO" b="1" dirty="0">
                <a:latin typeface="GOTHAM-BOOK" panose="02000504050000020004" pitchFamily="2" charset="0"/>
              </a:rPr>
              <a:t>29.673 – 3,7% (800.000)</a:t>
            </a:r>
            <a:endParaRPr lang="es-CO" dirty="0">
              <a:latin typeface="GOTHAM-BOOK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0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9812" y="502126"/>
            <a:ext cx="7541693" cy="994407"/>
          </a:xfrm>
        </p:spPr>
        <p:txBody>
          <a:bodyPr>
            <a:noAutofit/>
          </a:bodyPr>
          <a:lstStyle/>
          <a:p>
            <a:pPr algn="just"/>
            <a:r>
              <a:rPr lang="es-ES" sz="3600" dirty="0">
                <a:solidFill>
                  <a:srgbClr val="823C8B"/>
                </a:solidFill>
                <a:latin typeface="Gotham Black" pitchFamily="50" charset="0"/>
              </a:rPr>
              <a:t>Gobierno distrital también se ha quedado corto</a:t>
            </a:r>
            <a:endParaRPr lang="en-US" sz="3600" dirty="0">
              <a:solidFill>
                <a:srgbClr val="823C8B"/>
              </a:solidFill>
              <a:latin typeface="Gotham Black" pitchFamily="50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255520" y="1615818"/>
            <a:ext cx="8376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Gotham-MediumItalic"/>
              </a:rPr>
              <a:t>Estrategia de Mitigación para la Reactivación Económica Local – EMRE</a:t>
            </a:r>
          </a:p>
          <a:p>
            <a:endParaRPr lang="es-ES" sz="3200" u="sng" dirty="0">
              <a:latin typeface="Gotham-MediumItalic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3DF7D8E-0B8A-4F45-B745-2A86D07CAA7A}"/>
              </a:ext>
            </a:extLst>
          </p:cNvPr>
          <p:cNvSpPr txBox="1">
            <a:spLocks/>
          </p:cNvSpPr>
          <p:nvPr/>
        </p:nvSpPr>
        <p:spPr>
          <a:xfrm>
            <a:off x="619812" y="2869791"/>
            <a:ext cx="10801809" cy="2892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lvl="1" indent="-742950">
              <a:buFont typeface="+mj-lt"/>
              <a:buAutoNum type="arabicPeriod"/>
            </a:pPr>
            <a:r>
              <a:rPr lang="es-CO" sz="4000" b="1" dirty="0">
                <a:solidFill>
                  <a:srgbClr val="823C8B"/>
                </a:solidFill>
                <a:effectLst/>
                <a:latin typeface="Gotham-MediumItalic"/>
                <a:ea typeface="Times" panose="02020603050405020304" pitchFamily="18" charset="0"/>
              </a:rPr>
              <a:t>Obras para el empleo</a:t>
            </a:r>
          </a:p>
          <a:p>
            <a:pPr marL="1200150" lvl="1" indent="-742950">
              <a:buFont typeface="+mj-lt"/>
              <a:buAutoNum type="arabicPeriod"/>
            </a:pPr>
            <a:r>
              <a:rPr lang="es-CO" sz="4000" b="1" dirty="0">
                <a:solidFill>
                  <a:srgbClr val="823C8B"/>
                </a:solidFill>
                <a:effectLst/>
                <a:latin typeface="Gotham-MediumItalic"/>
                <a:ea typeface="Times" panose="02020603050405020304" pitchFamily="18" charset="0"/>
              </a:rPr>
              <a:t>Empleo local </a:t>
            </a:r>
          </a:p>
          <a:p>
            <a:pPr marL="1200150" lvl="1" indent="-742950">
              <a:buFont typeface="+mj-lt"/>
              <a:buAutoNum type="arabicPeriod"/>
            </a:pPr>
            <a:r>
              <a:rPr lang="es-CO" sz="4000" b="1" dirty="0">
                <a:solidFill>
                  <a:srgbClr val="823C8B"/>
                </a:solidFill>
                <a:effectLst/>
                <a:latin typeface="Gotham-MediumItalic"/>
                <a:ea typeface="Times" panose="02020603050405020304" pitchFamily="18" charset="0"/>
              </a:rPr>
              <a:t>Adaptación y transformación productiva</a:t>
            </a:r>
            <a:endParaRPr lang="en-US" sz="4000" b="1" dirty="0">
              <a:solidFill>
                <a:srgbClr val="823C8B"/>
              </a:solidFill>
              <a:effectLst/>
              <a:latin typeface="Gotham-MediumItalic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  <a:effectLst/>
                <a:latin typeface="Gotham-MediumItalic"/>
                <a:ea typeface="Times" panose="02020603050405020304" pitchFamily="18" charset="0"/>
              </a:rPr>
              <a:t>		</a:t>
            </a:r>
            <a:endParaRPr lang="en-US" sz="2400" b="1" dirty="0">
              <a:effectLst/>
              <a:latin typeface="Gotham-MediumItalic"/>
              <a:ea typeface="Times New Roman" panose="02020603050405020304" pitchFamily="18" charset="0"/>
            </a:endParaRP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C2E9E397-D96E-4C76-8228-9C0EFC4CB2B8}"/>
              </a:ext>
            </a:extLst>
          </p:cNvPr>
          <p:cNvSpPr/>
          <p:nvPr/>
        </p:nvSpPr>
        <p:spPr>
          <a:xfrm>
            <a:off x="842200" y="1909809"/>
            <a:ext cx="894080" cy="534890"/>
          </a:xfrm>
          <a:prstGeom prst="rightArrow">
            <a:avLst/>
          </a:prstGeom>
          <a:noFill/>
          <a:ln>
            <a:solidFill>
              <a:srgbClr val="823C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82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27177-B318-4933-BD24-9665360B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782" y="2666223"/>
            <a:ext cx="10094843" cy="2252353"/>
          </a:xfrm>
        </p:spPr>
        <p:txBody>
          <a:bodyPr>
            <a:noAutofit/>
          </a:bodyPr>
          <a:lstStyle/>
          <a:p>
            <a:r>
              <a:rPr lang="es-ES" sz="2800" b="1" dirty="0">
                <a:latin typeface="Gotham" panose="02000504050000020004" pitchFamily="2" charset="0"/>
              </a:rPr>
              <a:t>Presupuesto apropiado:	</a:t>
            </a:r>
            <a:r>
              <a:rPr lang="es-ES" sz="2800" dirty="0">
                <a:latin typeface="Gotham" panose="02000504050000020004" pitchFamily="2" charset="0"/>
              </a:rPr>
              <a:t>$133.975 millones </a:t>
            </a:r>
            <a:r>
              <a:rPr lang="es-ES" sz="2800" b="1" dirty="0">
                <a:latin typeface="Gotham" panose="02000504050000020004" pitchFamily="2" charset="0"/>
              </a:rPr>
              <a:t>Recursos Comprometidos:</a:t>
            </a:r>
            <a:r>
              <a:rPr lang="es-ES" sz="2800" dirty="0">
                <a:latin typeface="Gotham" panose="02000504050000020004" pitchFamily="2" charset="0"/>
              </a:rPr>
              <a:t>		50%	 </a:t>
            </a:r>
            <a:br>
              <a:rPr lang="es-ES" sz="2800" dirty="0">
                <a:latin typeface="Gotham" panose="02000504050000020004" pitchFamily="2" charset="0"/>
              </a:rPr>
            </a:br>
            <a:r>
              <a:rPr lang="es-ES" sz="2800" b="1" dirty="0">
                <a:latin typeface="Gotham" panose="02000504050000020004" pitchFamily="2" charset="0"/>
              </a:rPr>
              <a:t>Empleos generados: </a:t>
            </a:r>
            <a:br>
              <a:rPr lang="es-ES" sz="2800" b="1" dirty="0">
                <a:latin typeface="Gotham" panose="02000504050000020004" pitchFamily="2" charset="0"/>
              </a:rPr>
            </a:br>
            <a:r>
              <a:rPr lang="es-ES" sz="2800" dirty="0">
                <a:latin typeface="Gotham" panose="02000504050000020004" pitchFamily="2" charset="0"/>
              </a:rPr>
              <a:t>3.431 empleos directos frente a 7.145 propuestos.</a:t>
            </a:r>
            <a:br>
              <a:rPr lang="es-ES" sz="2800" dirty="0">
                <a:latin typeface="Gotham" panose="02000504050000020004" pitchFamily="2" charset="0"/>
              </a:rPr>
            </a:br>
            <a:r>
              <a:rPr lang="es-ES" sz="2800" dirty="0">
                <a:latin typeface="Gotham" panose="02000504050000020004" pitchFamily="2" charset="0"/>
              </a:rPr>
              <a:t>3.039 indirectos frente a 9.783 propuestos.</a:t>
            </a:r>
            <a:endParaRPr lang="es-CO" sz="2800" dirty="0">
              <a:latin typeface="Gotham" panose="02000504050000020004" pitchFamily="2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1F2FC2E-85FD-449D-94C1-6A11712F6606}"/>
              </a:ext>
            </a:extLst>
          </p:cNvPr>
          <p:cNvSpPr txBox="1">
            <a:spLocks/>
          </p:cNvSpPr>
          <p:nvPr/>
        </p:nvSpPr>
        <p:spPr>
          <a:xfrm>
            <a:off x="1461052" y="1700885"/>
            <a:ext cx="9578009" cy="681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4400" dirty="0">
                <a:solidFill>
                  <a:srgbClr val="823C8B"/>
                </a:solidFill>
                <a:latin typeface="Gotham Black" pitchFamily="50" charset="0"/>
              </a:rPr>
              <a:t>OBRAS PARA EL EMPLEO</a:t>
            </a:r>
            <a:endParaRPr lang="en-US" sz="4400" dirty="0">
              <a:solidFill>
                <a:srgbClr val="823C8B"/>
              </a:solidFill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98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27177-B318-4933-BD24-9665360B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583" y="1410511"/>
            <a:ext cx="10458255" cy="4212075"/>
          </a:xfrm>
        </p:spPr>
        <p:txBody>
          <a:bodyPr>
            <a:noAutofit/>
          </a:bodyPr>
          <a:lstStyle/>
          <a:p>
            <a:r>
              <a:rPr lang="es-ES" sz="2800" b="1" dirty="0">
                <a:latin typeface="Gotham" panose="02000504050000020004" pitchFamily="2" charset="0"/>
              </a:rPr>
              <a:t>Incentivo: </a:t>
            </a:r>
            <a:r>
              <a:rPr lang="es-ES" sz="2800" dirty="0">
                <a:latin typeface="Gotham" panose="02000504050000020004" pitchFamily="2" charset="0"/>
              </a:rPr>
              <a:t>1</a:t>
            </a:r>
            <a:r>
              <a:rPr lang="es-ES" sz="2800" b="1" dirty="0">
                <a:latin typeface="Gotham" panose="02000504050000020004" pitchFamily="2" charset="0"/>
              </a:rPr>
              <a:t> </a:t>
            </a:r>
            <a:r>
              <a:rPr lang="es-ES" sz="2800" dirty="0">
                <a:latin typeface="Gotham" panose="02000504050000020004" pitchFamily="2" charset="0"/>
              </a:rPr>
              <a:t>salario mínimo sin prestaciones durante 6 meses por cada trabajador.</a:t>
            </a:r>
            <a:br>
              <a:rPr lang="es-ES" sz="2800" dirty="0">
                <a:latin typeface="Gotham" panose="02000504050000020004" pitchFamily="2" charset="0"/>
              </a:rPr>
            </a:br>
            <a:br>
              <a:rPr lang="es-ES" sz="2800" dirty="0">
                <a:latin typeface="Gotham" panose="02000504050000020004" pitchFamily="2" charset="0"/>
              </a:rPr>
            </a:br>
            <a:r>
              <a:rPr lang="es-ES" sz="2800" b="1" dirty="0">
                <a:latin typeface="Gotham" panose="02000504050000020004" pitchFamily="2" charset="0"/>
              </a:rPr>
              <a:t>Resultados: </a:t>
            </a:r>
            <a:r>
              <a:rPr lang="es-ES" sz="2800" dirty="0">
                <a:latin typeface="Gotham" panose="02000504050000020004" pitchFamily="2" charset="0"/>
              </a:rPr>
              <a:t>1995 empleos</a:t>
            </a:r>
            <a:br>
              <a:rPr lang="es-ES" sz="2800" dirty="0">
                <a:latin typeface="Gotham" panose="02000504050000020004" pitchFamily="2" charset="0"/>
              </a:rPr>
            </a:br>
            <a:br>
              <a:rPr lang="es-ES" sz="2800" dirty="0">
                <a:latin typeface="Gotham" panose="02000504050000020004" pitchFamily="2" charset="0"/>
              </a:rPr>
            </a:br>
            <a:r>
              <a:rPr lang="es-ES" sz="2800" b="1" dirty="0">
                <a:latin typeface="Gotham" panose="02000504050000020004" pitchFamily="2" charset="0"/>
              </a:rPr>
              <a:t>Meta: </a:t>
            </a:r>
            <a:r>
              <a:rPr lang="es-ES" sz="2800" dirty="0">
                <a:latin typeface="Gotham" panose="02000504050000020004" pitchFamily="2" charset="0"/>
              </a:rPr>
              <a:t>10.000</a:t>
            </a:r>
            <a:br>
              <a:rPr lang="es-ES" sz="2800" dirty="0">
                <a:latin typeface="Gotham" panose="02000504050000020004" pitchFamily="2" charset="0"/>
              </a:rPr>
            </a:br>
            <a:br>
              <a:rPr lang="es-ES" sz="2800" dirty="0">
                <a:latin typeface="Gotham" panose="02000504050000020004" pitchFamily="2" charset="0"/>
              </a:rPr>
            </a:br>
            <a:r>
              <a:rPr lang="es-ES" sz="2800" b="1" dirty="0">
                <a:latin typeface="Gotham" panose="02000504050000020004" pitchFamily="2" charset="0"/>
              </a:rPr>
              <a:t>Presupuesto apropiado: </a:t>
            </a:r>
            <a:r>
              <a:rPr lang="es-ES" sz="2800" dirty="0">
                <a:latin typeface="Gotham" panose="02000504050000020004" pitchFamily="2" charset="0"/>
              </a:rPr>
              <a:t>$56.959</a:t>
            </a:r>
            <a:br>
              <a:rPr lang="es-ES" sz="2800" dirty="0">
                <a:latin typeface="Gotham" panose="02000504050000020004" pitchFamily="2" charset="0"/>
              </a:rPr>
            </a:br>
            <a:br>
              <a:rPr lang="es-ES" sz="2800" dirty="0">
                <a:latin typeface="Gotham" panose="02000504050000020004" pitchFamily="2" charset="0"/>
              </a:rPr>
            </a:br>
            <a:r>
              <a:rPr lang="es-ES" sz="2800" b="1" dirty="0">
                <a:latin typeface="Gotham" panose="02000504050000020004" pitchFamily="2" charset="0"/>
              </a:rPr>
              <a:t>Ejecución presupuestal: </a:t>
            </a:r>
            <a:r>
              <a:rPr lang="es-ES" sz="2800" dirty="0">
                <a:latin typeface="Gotham" panose="02000504050000020004" pitchFamily="2" charset="0"/>
              </a:rPr>
              <a:t>30%</a:t>
            </a:r>
            <a:endParaRPr lang="es-CO" sz="2800" dirty="0">
              <a:latin typeface="Gotham" panose="02000504050000020004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7CB05A8-1A1A-4CF8-BABB-A06E9B21A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421" y="587467"/>
            <a:ext cx="9578009" cy="6814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4000" dirty="0">
                <a:solidFill>
                  <a:srgbClr val="823C8B"/>
                </a:solidFill>
                <a:latin typeface="Gotham Black" pitchFamily="50" charset="0"/>
              </a:rPr>
              <a:t>INCENTIVOS PARA EL EMPLEO</a:t>
            </a:r>
            <a:endParaRPr lang="en-US" sz="4000" dirty="0">
              <a:solidFill>
                <a:srgbClr val="823C8B"/>
              </a:solidFill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63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7CB05A8-1A1A-4CF8-BABB-A06E9B21A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2498553"/>
            <a:ext cx="3450534" cy="15764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9600" dirty="0">
                <a:solidFill>
                  <a:srgbClr val="823C8B"/>
                </a:solidFill>
                <a:latin typeface="Gotham Black" pitchFamily="50" charset="0"/>
              </a:rPr>
              <a:t>1.224</a:t>
            </a:r>
            <a:endParaRPr lang="en-US" sz="9600" dirty="0">
              <a:solidFill>
                <a:srgbClr val="823C8B"/>
              </a:solidFill>
              <a:latin typeface="Gotham Black" pitchFamily="50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3429C45-CC24-433D-855B-1B5380757646}"/>
              </a:ext>
            </a:extLst>
          </p:cNvPr>
          <p:cNvSpPr txBox="1">
            <a:spLocks/>
          </p:cNvSpPr>
          <p:nvPr/>
        </p:nvSpPr>
        <p:spPr>
          <a:xfrm>
            <a:off x="2135258" y="4826586"/>
            <a:ext cx="9578009" cy="681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4800" dirty="0">
                <a:solidFill>
                  <a:srgbClr val="823C8B"/>
                </a:solidFill>
                <a:latin typeface="Gotham Black" pitchFamily="50" charset="0"/>
              </a:rPr>
              <a:t>EMPLEO DE EMERGENCIA </a:t>
            </a:r>
            <a:endParaRPr lang="en-US" sz="4800" dirty="0">
              <a:solidFill>
                <a:srgbClr val="823C8B"/>
              </a:solidFill>
              <a:latin typeface="Gotham Black" pitchFamily="50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A7D6A5E-FE0C-4B54-84D9-73A7EA73728A}"/>
              </a:ext>
            </a:extLst>
          </p:cNvPr>
          <p:cNvSpPr txBox="1">
            <a:spLocks/>
          </p:cNvSpPr>
          <p:nvPr/>
        </p:nvSpPr>
        <p:spPr>
          <a:xfrm>
            <a:off x="6361889" y="2498552"/>
            <a:ext cx="4432008" cy="1576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9600" dirty="0">
                <a:solidFill>
                  <a:srgbClr val="823C8B"/>
                </a:solidFill>
                <a:latin typeface="Gotham Black" pitchFamily="50" charset="0"/>
              </a:rPr>
              <a:t>7.000</a:t>
            </a:r>
            <a:endParaRPr lang="en-US" sz="9600" dirty="0">
              <a:solidFill>
                <a:srgbClr val="823C8B"/>
              </a:solidFill>
              <a:latin typeface="Gotham Black" pitchFamily="50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F09B53-1CAE-482E-8307-C2EF85694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141" y="3734318"/>
            <a:ext cx="1722782" cy="681452"/>
          </a:xfrm>
        </p:spPr>
        <p:txBody>
          <a:bodyPr>
            <a:noAutofit/>
          </a:bodyPr>
          <a:lstStyle/>
          <a:p>
            <a:r>
              <a:rPr lang="es-ES" sz="2400" b="1" dirty="0">
                <a:latin typeface="Gotham" panose="02000504050000020004" pitchFamily="2" charset="0"/>
              </a:rPr>
              <a:t>EMPLEOS</a:t>
            </a:r>
            <a:endParaRPr lang="es-CO" sz="2400" dirty="0">
              <a:latin typeface="Gotham" panose="02000504050000020004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180551-4401-4E49-9A44-26232A717A68}"/>
              </a:ext>
            </a:extLst>
          </p:cNvPr>
          <p:cNvSpPr txBox="1">
            <a:spLocks/>
          </p:cNvSpPr>
          <p:nvPr/>
        </p:nvSpPr>
        <p:spPr>
          <a:xfrm>
            <a:off x="7716502" y="3723487"/>
            <a:ext cx="1722782" cy="681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>
                <a:latin typeface="Gotham" panose="02000504050000020004" pitchFamily="2" charset="0"/>
              </a:rPr>
              <a:t>META</a:t>
            </a:r>
            <a:endParaRPr lang="es-CO" sz="2400" dirty="0">
              <a:latin typeface="Gotham" panose="02000504050000020004" pitchFamily="2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DB7B928-280F-4FC3-8C86-70E0456A9B10}"/>
              </a:ext>
            </a:extLst>
          </p:cNvPr>
          <p:cNvSpPr txBox="1">
            <a:spLocks/>
          </p:cNvSpPr>
          <p:nvPr/>
        </p:nvSpPr>
        <p:spPr>
          <a:xfrm>
            <a:off x="3338305" y="1069907"/>
            <a:ext cx="5515389" cy="681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4800" dirty="0">
                <a:solidFill>
                  <a:srgbClr val="823C8B"/>
                </a:solidFill>
                <a:latin typeface="Gotham Black" pitchFamily="50" charset="0"/>
              </a:rPr>
              <a:t>EMPLEO LOCAL</a:t>
            </a:r>
            <a:endParaRPr lang="en-US" sz="4800" dirty="0">
              <a:solidFill>
                <a:srgbClr val="823C8B"/>
              </a:solidFill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17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7231-F8F2-4583-80B4-CED83B4A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348" y="2239147"/>
            <a:ext cx="4035226" cy="98450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600" dirty="0">
                <a:solidFill>
                  <a:srgbClr val="823C8B"/>
                </a:solidFill>
                <a:latin typeface="Gotham Black" pitchFamily="50" charset="0"/>
              </a:rPr>
              <a:t>¿CÓMO?</a:t>
            </a:r>
            <a:endParaRPr lang="es-CO" sz="6600" dirty="0">
              <a:solidFill>
                <a:srgbClr val="823C8B"/>
              </a:solidFill>
              <a:latin typeface="Gotham Black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891130" y="2801767"/>
            <a:ext cx="347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Gotham-MediumItalic"/>
              </a:rPr>
              <a:t>Aislamiento generalizado, así no esté contagiada la persona</a:t>
            </a:r>
            <a:endParaRPr lang="en-US" sz="2000" b="1" dirty="0">
              <a:latin typeface="Gotham-MediumItalic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0D3FD89-93CD-4562-B136-A0512973E7D0}"/>
              </a:ext>
            </a:extLst>
          </p:cNvPr>
          <p:cNvSpPr txBox="1"/>
          <p:nvPr/>
        </p:nvSpPr>
        <p:spPr>
          <a:xfrm>
            <a:off x="6195298" y="2135336"/>
            <a:ext cx="44692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dirty="0">
                <a:latin typeface="Gotham Black" pitchFamily="50" charset="0"/>
              </a:rPr>
              <a:t>1. Cuarentenas</a:t>
            </a:r>
            <a:endParaRPr lang="en-US" sz="4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B695-0009-4789-BA23-EF670E035D30}"/>
              </a:ext>
            </a:extLst>
          </p:cNvPr>
          <p:cNvSpPr txBox="1">
            <a:spLocks/>
          </p:cNvSpPr>
          <p:nvPr/>
        </p:nvSpPr>
        <p:spPr>
          <a:xfrm>
            <a:off x="629726" y="311596"/>
            <a:ext cx="9269648" cy="984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dirty="0">
                <a:solidFill>
                  <a:srgbClr val="823C8B"/>
                </a:solidFill>
                <a:latin typeface="Gotham Black" pitchFamily="50" charset="0"/>
              </a:rPr>
              <a:t>1. Estrategia epidemiológica</a:t>
            </a:r>
          </a:p>
        </p:txBody>
      </p:sp>
      <p:pic>
        <p:nvPicPr>
          <p:cNvPr id="15" name="Content Placeholder 14" descr="A city street at night&#10;&#10;Description automatically generated with low confidence">
            <a:extLst>
              <a:ext uri="{FF2B5EF4-FFF2-40B4-BE49-F238E27FC236}">
                <a16:creationId xmlns:a16="http://schemas.microsoft.com/office/drawing/2014/main" id="{2FE7993E-DE9B-4713-9EFA-A8ADA76BB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28377" r="372" b="16968"/>
          <a:stretch/>
        </p:blipFill>
        <p:spPr>
          <a:xfrm>
            <a:off x="450574" y="4299195"/>
            <a:ext cx="11277600" cy="2194777"/>
          </a:xfrm>
        </p:spPr>
      </p:pic>
    </p:spTree>
    <p:extLst>
      <p:ext uri="{BB962C8B-B14F-4D97-AF65-F5344CB8AC3E}">
        <p14:creationId xmlns:p14="http://schemas.microsoft.com/office/powerpoint/2010/main" val="2092147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179" y="972273"/>
            <a:ext cx="6299200" cy="994407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823C8B"/>
                </a:solidFill>
                <a:latin typeface="Gotham Black" pitchFamily="50" charset="0"/>
              </a:rPr>
              <a:t>Gobierno distrital</a:t>
            </a:r>
            <a:endParaRPr lang="en-US" dirty="0">
              <a:solidFill>
                <a:srgbClr val="823C8B"/>
              </a:solidFill>
              <a:latin typeface="Gotham Black" pitchFamily="50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78179" y="2208179"/>
            <a:ext cx="414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>
                <a:latin typeface="Gotham-MediumItalic"/>
              </a:rPr>
              <a:t>CONTRATOS DE TRANSMILENIO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33A77B-40D0-4AC3-8A25-68898D6C9A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00930" y="1903410"/>
            <a:ext cx="6332220" cy="404558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538457-CDFC-466F-9829-BE4F0A524A12}"/>
              </a:ext>
            </a:extLst>
          </p:cNvPr>
          <p:cNvSpPr txBox="1"/>
          <p:nvPr/>
        </p:nvSpPr>
        <p:spPr>
          <a:xfrm>
            <a:off x="1072853" y="3572604"/>
            <a:ext cx="2621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3">
                    <a:lumMod val="75000"/>
                  </a:schemeClr>
                </a:solidFill>
                <a:latin typeface="Gotham-MediumItalic"/>
              </a:rPr>
              <a:t>Déficit de $1,5 billones</a:t>
            </a:r>
          </a:p>
        </p:txBody>
      </p:sp>
    </p:spTree>
    <p:extLst>
      <p:ext uri="{BB962C8B-B14F-4D97-AF65-F5344CB8AC3E}">
        <p14:creationId xmlns:p14="http://schemas.microsoft.com/office/powerpoint/2010/main" val="3380479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35BA-1B7A-4CA5-AFB5-1A96257E9F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C03C3-0C78-4B76-97CA-2F0128E3A8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CEE94D6-0176-4F27-8368-79E162D55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2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7231-F8F2-4583-80B4-CED83B4A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911" y="1391382"/>
            <a:ext cx="10515600" cy="830997"/>
          </a:xfrm>
        </p:spPr>
        <p:txBody>
          <a:bodyPr>
            <a:noAutofit/>
          </a:bodyPr>
          <a:lstStyle/>
          <a:p>
            <a:r>
              <a:rPr lang="es-ES" sz="3200" dirty="0">
                <a:latin typeface="Gotham Black" pitchFamily="50" charset="0"/>
              </a:rPr>
              <a:t>2. Rastreo de contactos y aislamiento selectivo</a:t>
            </a:r>
            <a:endParaRPr lang="es-CO" sz="3200" dirty="0">
              <a:latin typeface="Gotham Black" pitchFamily="50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E0EB12-B578-48D4-9581-F7A8780524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555977"/>
              </p:ext>
            </p:extLst>
          </p:nvPr>
        </p:nvGraphicFramePr>
        <p:xfrm>
          <a:off x="1157911" y="1648424"/>
          <a:ext cx="10161106" cy="586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74F09866-D70D-4CC6-B049-12040AD1132A}"/>
              </a:ext>
            </a:extLst>
          </p:cNvPr>
          <p:cNvSpPr txBox="1">
            <a:spLocks/>
          </p:cNvSpPr>
          <p:nvPr/>
        </p:nvSpPr>
        <p:spPr>
          <a:xfrm>
            <a:off x="2405329" y="5132822"/>
            <a:ext cx="8651956" cy="984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>
                <a:solidFill>
                  <a:srgbClr val="823C8B"/>
                </a:solidFill>
                <a:latin typeface="Gotham Black" pitchFamily="50" charset="0"/>
              </a:rPr>
              <a:t>AISLAMIENTO SELECTIVO</a:t>
            </a:r>
            <a:endParaRPr lang="es-CO" sz="4000" dirty="0">
              <a:solidFill>
                <a:srgbClr val="823C8B"/>
              </a:solidFill>
              <a:latin typeface="Gotham Black" pitchFamily="50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C97B804-6353-4712-8503-DA6E505BDD01}"/>
              </a:ext>
            </a:extLst>
          </p:cNvPr>
          <p:cNvSpPr txBox="1">
            <a:spLocks/>
          </p:cNvSpPr>
          <p:nvPr/>
        </p:nvSpPr>
        <p:spPr>
          <a:xfrm>
            <a:off x="1841243" y="2524000"/>
            <a:ext cx="2592454" cy="470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rgbClr val="823C8B"/>
                </a:solidFill>
                <a:latin typeface="Gotham Black" pitchFamily="50" charset="0"/>
              </a:rPr>
              <a:t>PRUEBAS</a:t>
            </a:r>
            <a:endParaRPr lang="es-CO" sz="4000" dirty="0">
              <a:solidFill>
                <a:srgbClr val="823C8B"/>
              </a:solidFill>
              <a:latin typeface="Gotham Black" pitchFamily="50" charset="0"/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A8138D30-0D80-44D2-B6E6-E0950BB65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243" y="3022375"/>
            <a:ext cx="2274402" cy="984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dirty="0">
                <a:latin typeface="Gotham Bold"/>
              </a:rPr>
              <a:t>Permiten identificar casos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826376-8A29-4D30-9460-9B1FFEF40BD0}"/>
              </a:ext>
            </a:extLst>
          </p:cNvPr>
          <p:cNvSpPr txBox="1">
            <a:spLocks/>
          </p:cNvSpPr>
          <p:nvPr/>
        </p:nvSpPr>
        <p:spPr>
          <a:xfrm>
            <a:off x="5435080" y="2718886"/>
            <a:ext cx="2592454" cy="470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rgbClr val="823C8B"/>
                </a:solidFill>
                <a:latin typeface="Gotham Black" pitchFamily="50" charset="0"/>
              </a:rPr>
              <a:t>CASOS</a:t>
            </a:r>
            <a:endParaRPr lang="es-CO" sz="4000" dirty="0">
              <a:solidFill>
                <a:srgbClr val="823C8B"/>
              </a:solidFill>
              <a:latin typeface="Gotham Black" pitchFamily="50" charset="0"/>
            </a:endParaRP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E11C14FE-CE4B-4876-AAB9-6E4BA5519AF3}"/>
              </a:ext>
            </a:extLst>
          </p:cNvPr>
          <p:cNvSpPr txBox="1">
            <a:spLocks/>
          </p:cNvSpPr>
          <p:nvPr/>
        </p:nvSpPr>
        <p:spPr>
          <a:xfrm>
            <a:off x="7272132" y="2460386"/>
            <a:ext cx="3316353" cy="470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2000" b="1" dirty="0">
                <a:latin typeface="Gotham Bold"/>
              </a:rPr>
              <a:t>Confirmados</a:t>
            </a:r>
            <a:r>
              <a:rPr lang="es-CO" sz="2000" dirty="0">
                <a:latin typeface="Gotham Bold"/>
              </a:rPr>
              <a:t> con prueba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76372166-0319-461F-AB8C-E7C8030EC073}"/>
              </a:ext>
            </a:extLst>
          </p:cNvPr>
          <p:cNvSpPr txBox="1">
            <a:spLocks/>
          </p:cNvSpPr>
          <p:nvPr/>
        </p:nvSpPr>
        <p:spPr>
          <a:xfrm>
            <a:off x="7272132" y="2977814"/>
            <a:ext cx="3316353" cy="47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2000" b="1" dirty="0">
                <a:latin typeface="Gotham Bold"/>
              </a:rPr>
              <a:t>Sospechoso</a:t>
            </a:r>
            <a:r>
              <a:rPr lang="es-CO" sz="2000" dirty="0">
                <a:latin typeface="Gotham Bold"/>
              </a:rPr>
              <a:t>: síntomas</a:t>
            </a:r>
          </a:p>
        </p:txBody>
      </p:sp>
    </p:spTree>
    <p:extLst>
      <p:ext uri="{BB962C8B-B14F-4D97-AF65-F5344CB8AC3E}">
        <p14:creationId xmlns:p14="http://schemas.microsoft.com/office/powerpoint/2010/main" val="41098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7231-F8F2-4583-80B4-CED83B4A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1334"/>
            <a:ext cx="8495096" cy="1436851"/>
          </a:xfrm>
        </p:spPr>
        <p:txBody>
          <a:bodyPr>
            <a:noAutofit/>
          </a:bodyPr>
          <a:lstStyle/>
          <a:p>
            <a:pPr algn="ctr"/>
            <a:r>
              <a:rPr lang="es-ES" sz="2900" dirty="0">
                <a:solidFill>
                  <a:srgbClr val="823C8B"/>
                </a:solidFill>
                <a:latin typeface="Gotham Black" pitchFamily="50" charset="0"/>
              </a:rPr>
              <a:t>Contactos registrados por caso (Bogotá)</a:t>
            </a:r>
            <a:endParaRPr lang="es-CO" sz="2900" dirty="0">
              <a:solidFill>
                <a:srgbClr val="823C8B"/>
              </a:solidFill>
              <a:latin typeface="Gotham Black" pitchFamily="50" charset="0"/>
            </a:endParaRPr>
          </a:p>
        </p:txBody>
      </p:sp>
      <p:pic>
        <p:nvPicPr>
          <p:cNvPr id="5" name="image6.png">
            <a:extLst>
              <a:ext uri="{FF2B5EF4-FFF2-40B4-BE49-F238E27FC236}">
                <a16:creationId xmlns:a16="http://schemas.microsoft.com/office/drawing/2014/main" id="{D64F9C60-1164-4772-9172-D3A00723E3E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6683" y="1274323"/>
            <a:ext cx="9372806" cy="5050591"/>
          </a:xfrm>
          <a:prstGeom prst="rect">
            <a:avLst/>
          </a:prstGeom>
          <a:ln/>
        </p:spPr>
      </p:pic>
      <p:sp>
        <p:nvSpPr>
          <p:cNvPr id="4" name="CuadroTexto 3"/>
          <p:cNvSpPr txBox="1"/>
          <p:nvPr/>
        </p:nvSpPr>
        <p:spPr>
          <a:xfrm>
            <a:off x="8054502" y="1955086"/>
            <a:ext cx="33852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700" b="1" dirty="0">
                <a:latin typeface="Gotham-MediumItalic"/>
              </a:rPr>
              <a:t>Promedio (2020) de número de contactos registrados por casos confirmados o sospechosos: 1,77</a:t>
            </a:r>
            <a:endParaRPr lang="en-US" sz="1700" b="1" dirty="0">
              <a:latin typeface="Gotham-MediumItalic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3591AE-4C8E-4EA1-A38A-382AD2CC41A5}"/>
              </a:ext>
            </a:extLst>
          </p:cNvPr>
          <p:cNvSpPr/>
          <p:nvPr/>
        </p:nvSpPr>
        <p:spPr>
          <a:xfrm>
            <a:off x="5578160" y="4157326"/>
            <a:ext cx="1189536" cy="1189536"/>
          </a:xfrm>
          <a:prstGeom prst="ellipse">
            <a:avLst/>
          </a:prstGeom>
          <a:solidFill>
            <a:srgbClr val="823C8B"/>
          </a:solidFill>
          <a:ln>
            <a:solidFill>
              <a:srgbClr val="823C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Gotham Bold"/>
              </a:rPr>
              <a:t>1,77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223B13-3BAF-41B5-AED0-11042B0F3426}"/>
              </a:ext>
            </a:extLst>
          </p:cNvPr>
          <p:cNvCxnSpPr>
            <a:cxnSpLocks/>
          </p:cNvCxnSpPr>
          <p:nvPr/>
        </p:nvCxnSpPr>
        <p:spPr>
          <a:xfrm flipV="1">
            <a:off x="4972436" y="5102520"/>
            <a:ext cx="721299" cy="568093"/>
          </a:xfrm>
          <a:prstGeom prst="straightConnector1">
            <a:avLst/>
          </a:prstGeom>
          <a:ln w="63500" cmpd="sng">
            <a:solidFill>
              <a:srgbClr val="823C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C9294289-C143-4F2C-A7CF-9D5DC5943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18" y="6058960"/>
            <a:ext cx="8797212" cy="616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Gotham-MediumItalic"/>
              </a:rPr>
              <a:t>Fuente: </a:t>
            </a:r>
            <a:r>
              <a:rPr lang="en-US" sz="1400" dirty="0" err="1">
                <a:latin typeface="Gotham-MediumItalic"/>
              </a:rPr>
              <a:t>Ministerio</a:t>
            </a:r>
            <a:r>
              <a:rPr lang="en-US" sz="1400" dirty="0">
                <a:latin typeface="Gotham-MediumItalic"/>
              </a:rPr>
              <a:t> de </a:t>
            </a:r>
            <a:r>
              <a:rPr lang="en-US" sz="1400" dirty="0" err="1">
                <a:latin typeface="Gotham-MediumItalic"/>
              </a:rPr>
              <a:t>Salud</a:t>
            </a:r>
            <a:endParaRPr lang="en-US" sz="1400" dirty="0">
              <a:latin typeface="Gotham-MediumItalic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D06849-611E-4F00-9C6F-2E3351887258}"/>
              </a:ext>
            </a:extLst>
          </p:cNvPr>
          <p:cNvSpPr/>
          <p:nvPr/>
        </p:nvSpPr>
        <p:spPr>
          <a:xfrm>
            <a:off x="4613736" y="5660645"/>
            <a:ext cx="491319" cy="164418"/>
          </a:xfrm>
          <a:prstGeom prst="ellipse">
            <a:avLst/>
          </a:prstGeom>
          <a:noFill/>
          <a:ln w="41275">
            <a:solidFill>
              <a:srgbClr val="823C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04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7231-F8F2-4583-80B4-CED83B4A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3" y="412869"/>
            <a:ext cx="7442115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823C8B"/>
                </a:solidFill>
                <a:latin typeface="Gotham Black" pitchFamily="50" charset="0"/>
              </a:rPr>
              <a:t>¿Cuántos casos con registro de contactos hay?</a:t>
            </a:r>
            <a:endParaRPr lang="es-CO" sz="2800" dirty="0">
              <a:solidFill>
                <a:srgbClr val="823C8B"/>
              </a:solidFill>
              <a:latin typeface="Gotham Black" pitchFamily="50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2494113" y="5735985"/>
            <a:ext cx="8797212" cy="6163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b="1" dirty="0">
                <a:latin typeface="Gotham-MediumItalic"/>
              </a:rPr>
              <a:t>Solo se registran los contactos de 42 casos por cada 100 confirmados</a:t>
            </a:r>
            <a:endParaRPr lang="en-US" b="1" dirty="0">
              <a:latin typeface="Gotham-MediumItalic"/>
            </a:endParaRPr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94456" y="1599266"/>
            <a:ext cx="8956431" cy="3962399"/>
          </a:xfrm>
          <a:prstGeom prst="rect">
            <a:avLst/>
          </a:prstGeom>
        </p:spPr>
      </p:pic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24291C89-5D43-457B-B82B-88A0BD3A6A86}"/>
              </a:ext>
            </a:extLst>
          </p:cNvPr>
          <p:cNvSpPr txBox="1">
            <a:spLocks/>
          </p:cNvSpPr>
          <p:nvPr/>
        </p:nvSpPr>
        <p:spPr>
          <a:xfrm>
            <a:off x="9452258" y="6131684"/>
            <a:ext cx="8797212" cy="616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>
                <a:latin typeface="Gotham-MediumItalic"/>
              </a:rPr>
              <a:t>Fuente: Ministerio de Salud</a:t>
            </a:r>
            <a:endParaRPr lang="en-US" sz="1400" dirty="0">
              <a:latin typeface="Gotham-MediumItalic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1C47F5-DF47-406F-98B2-55A3842CA470}"/>
              </a:ext>
            </a:extLst>
          </p:cNvPr>
          <p:cNvSpPr/>
          <p:nvPr/>
        </p:nvSpPr>
        <p:spPr>
          <a:xfrm>
            <a:off x="5446224" y="3429000"/>
            <a:ext cx="1325563" cy="1325563"/>
          </a:xfrm>
          <a:prstGeom prst="ellipse">
            <a:avLst/>
          </a:prstGeom>
          <a:solidFill>
            <a:srgbClr val="823C8B"/>
          </a:solidFill>
          <a:ln>
            <a:solidFill>
              <a:srgbClr val="823C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b="1" dirty="0">
                <a:solidFill>
                  <a:schemeClr val="bg1"/>
                </a:solidFill>
                <a:latin typeface="Gotham Bold"/>
              </a:rPr>
              <a:t>4</a:t>
            </a:r>
            <a:r>
              <a:rPr lang="es-CO" sz="2600" b="1" dirty="0">
                <a:solidFill>
                  <a:schemeClr val="bg1"/>
                </a:solidFill>
                <a:latin typeface="Gotham Bold"/>
              </a:rPr>
              <a:t>2,4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012CD09-03DA-42C6-A939-21B4B3CDC8B4}"/>
              </a:ext>
            </a:extLst>
          </p:cNvPr>
          <p:cNvCxnSpPr>
            <a:cxnSpLocks/>
          </p:cNvCxnSpPr>
          <p:nvPr/>
        </p:nvCxnSpPr>
        <p:spPr>
          <a:xfrm flipH="1">
            <a:off x="6628391" y="3025126"/>
            <a:ext cx="528655" cy="588759"/>
          </a:xfrm>
          <a:prstGeom prst="straightConnector1">
            <a:avLst/>
          </a:prstGeom>
          <a:ln w="63500" cmpd="sng">
            <a:solidFill>
              <a:srgbClr val="823C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B3C8430-DC31-4F18-9D6A-3BE56C89FEF4}"/>
              </a:ext>
            </a:extLst>
          </p:cNvPr>
          <p:cNvSpPr/>
          <p:nvPr/>
        </p:nvSpPr>
        <p:spPr>
          <a:xfrm>
            <a:off x="6884234" y="2768598"/>
            <a:ext cx="769914" cy="256528"/>
          </a:xfrm>
          <a:prstGeom prst="ellipse">
            <a:avLst/>
          </a:prstGeom>
          <a:noFill/>
          <a:ln w="41275">
            <a:solidFill>
              <a:srgbClr val="823C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761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7231-F8F2-4583-80B4-CED83B4A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267" y="1202475"/>
            <a:ext cx="9054998" cy="1954885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rgbClr val="823C8B"/>
                </a:solidFill>
                <a:latin typeface="Gotham Black" pitchFamily="50" charset="0"/>
              </a:rPr>
              <a:t>Y, ¿CUÁNTOS CONTACTOS REGISTRADOS FUERON UBICADOS EFECTIVAMENTE?</a:t>
            </a:r>
            <a:endParaRPr lang="es-CO" sz="3600" dirty="0">
              <a:solidFill>
                <a:srgbClr val="823C8B"/>
              </a:solidFill>
              <a:latin typeface="Gotham Black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CBD12-43CC-4CA2-B63B-8EAD411DD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711" y="2700670"/>
            <a:ext cx="9054997" cy="23391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s-ES" b="1" dirty="0">
              <a:latin typeface="Gotham-MediumItalic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ES" b="1" dirty="0">
              <a:latin typeface="Gotham-MediumItalic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ES" b="1" dirty="0">
              <a:latin typeface="Gotham-MediumItalic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ES" b="1" dirty="0">
                <a:latin typeface="Gotham-MediumItalic"/>
              </a:rPr>
              <a:t>De cada 100 contactos registrados, solo se contactó al 36,07%</a:t>
            </a:r>
            <a:endParaRPr lang="en-US" b="1" dirty="0">
              <a:latin typeface="Gotham-MediumItal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3600" dirty="0">
              <a:solidFill>
                <a:srgbClr val="000000"/>
              </a:solidFill>
              <a:latin typeface="Gotham-MediumItalic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image27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95381" y="1202475"/>
            <a:ext cx="8769883" cy="4650748"/>
          </a:xfrm>
          <a:prstGeom prst="rect">
            <a:avLst/>
          </a:prstGeom>
          <a:ln/>
        </p:spPr>
      </p:pic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3FF5F752-457B-49A1-90C4-9AB14FF5E342}"/>
              </a:ext>
            </a:extLst>
          </p:cNvPr>
          <p:cNvSpPr txBox="1">
            <a:spLocks/>
          </p:cNvSpPr>
          <p:nvPr/>
        </p:nvSpPr>
        <p:spPr>
          <a:xfrm>
            <a:off x="9288485" y="6056689"/>
            <a:ext cx="8797212" cy="616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>
                <a:latin typeface="Gotham-MediumItalic"/>
              </a:rPr>
              <a:t>Fuente: Ministerio de Salud</a:t>
            </a:r>
            <a:endParaRPr lang="en-US" sz="1400" dirty="0">
              <a:latin typeface="Gotham-MediumItalic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734960-7234-4661-ADBE-F242D903D8B9}"/>
              </a:ext>
            </a:extLst>
          </p:cNvPr>
          <p:cNvSpPr/>
          <p:nvPr/>
        </p:nvSpPr>
        <p:spPr>
          <a:xfrm>
            <a:off x="8529851" y="1610436"/>
            <a:ext cx="2235413" cy="709683"/>
          </a:xfrm>
          <a:prstGeom prst="ellipse">
            <a:avLst/>
          </a:prstGeom>
          <a:noFill/>
          <a:ln w="57150">
            <a:solidFill>
              <a:srgbClr val="823C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14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7231-F8F2-4583-80B4-CED83B4A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091" y="913614"/>
            <a:ext cx="10515600" cy="830997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rgbClr val="823C8B"/>
                </a:solidFill>
                <a:latin typeface="Gotham Black" pitchFamily="50" charset="0"/>
              </a:rPr>
              <a:t>¿Por qué fueron malos los resultados?</a:t>
            </a:r>
            <a:endParaRPr lang="es-CO" sz="3600" dirty="0">
              <a:solidFill>
                <a:srgbClr val="823C8B"/>
              </a:solidFill>
              <a:latin typeface="Gotham Black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CBD12-43CC-4CA2-B63B-8EAD411DD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53" y="1992578"/>
            <a:ext cx="11040894" cy="830996"/>
          </a:xfrm>
        </p:spPr>
        <p:txBody>
          <a:bodyPr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b="1" dirty="0">
                <a:solidFill>
                  <a:schemeClr val="dk1"/>
                </a:solidFill>
                <a:latin typeface="Gotham-MediumItalic"/>
                <a:ea typeface="Montserrat"/>
                <a:cs typeface="Montserrat"/>
                <a:sym typeface="Montserrat"/>
              </a:rPr>
              <a:t>¡Responsabilidad de rastreo de contactos se delegó en EPS! </a:t>
            </a:r>
          </a:p>
        </p:txBody>
      </p:sp>
      <p:sp>
        <p:nvSpPr>
          <p:cNvPr id="6" name="Flecha a la derecha con bandas 5"/>
          <p:cNvSpPr/>
          <p:nvPr/>
        </p:nvSpPr>
        <p:spPr>
          <a:xfrm rot="5400000">
            <a:off x="2269486" y="3070953"/>
            <a:ext cx="960396" cy="409073"/>
          </a:xfrm>
          <a:prstGeom prst="stripedRightArrow">
            <a:avLst/>
          </a:prstGeom>
          <a:ln>
            <a:solidFill>
              <a:srgbClr val="823C8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1220295" y="3932574"/>
            <a:ext cx="3467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otham-MediumItalic"/>
              </a:rPr>
              <a:t>EPS ganan más, entre más restringen derechos.</a:t>
            </a:r>
            <a:endParaRPr lang="en-US" sz="2400" b="1" dirty="0">
              <a:latin typeface="Gotham-MediumItalic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692630" y="3413898"/>
            <a:ext cx="4810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Gotham-MediumItalic"/>
              </a:rPr>
              <a:t>Ej.: Centros de llamadas</a:t>
            </a:r>
            <a:endParaRPr lang="en-US" sz="2800" b="1" dirty="0">
              <a:latin typeface="Gotham-MediumItalic"/>
            </a:endParaRPr>
          </a:p>
        </p:txBody>
      </p:sp>
      <p:pic>
        <p:nvPicPr>
          <p:cNvPr id="11" name="Picture 10" descr="A picture containing text, person, hand, businesscard&#10;&#10;Description automatically generated">
            <a:extLst>
              <a:ext uri="{FF2B5EF4-FFF2-40B4-BE49-F238E27FC236}">
                <a16:creationId xmlns:a16="http://schemas.microsoft.com/office/drawing/2014/main" id="{1D237231-C408-4BD5-B027-6D5467C75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2" y="3902837"/>
            <a:ext cx="5686086" cy="379072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6F501B17-D271-45E7-9C80-8CFA053DC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82" y="2823574"/>
            <a:ext cx="1910382" cy="191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3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736</Words>
  <Application>Microsoft Office PowerPoint</Application>
  <PresentationFormat>Panorámica</PresentationFormat>
  <Paragraphs>186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4" baseType="lpstr">
      <vt:lpstr>Arial</vt:lpstr>
      <vt:lpstr>Calibri</vt:lpstr>
      <vt:lpstr>Calibri Light</vt:lpstr>
      <vt:lpstr>Gotham</vt:lpstr>
      <vt:lpstr>Gotham black</vt:lpstr>
      <vt:lpstr>Gotham black</vt:lpstr>
      <vt:lpstr>Gotham Bold</vt:lpstr>
      <vt:lpstr>GOTHAM-BOOK</vt:lpstr>
      <vt:lpstr>Gotham-MediumItalic</vt:lpstr>
      <vt:lpstr>Montserrat</vt:lpstr>
      <vt:lpstr>Times</vt:lpstr>
      <vt:lpstr>Times New Roman</vt:lpstr>
      <vt:lpstr>Office Theme</vt:lpstr>
      <vt:lpstr>Presentación de PowerPoint</vt:lpstr>
      <vt:lpstr>Presentación de PowerPoint</vt:lpstr>
      <vt:lpstr>1. Estrategia epidemiológica</vt:lpstr>
      <vt:lpstr>¿CÓMO?</vt:lpstr>
      <vt:lpstr>2. Rastreo de contactos y aislamiento selectivo</vt:lpstr>
      <vt:lpstr>Contactos registrados por caso (Bogotá)</vt:lpstr>
      <vt:lpstr>¿Cuántos casos con registro de contactos hay?</vt:lpstr>
      <vt:lpstr>Y, ¿CUÁNTOS CONTACTOS REGISTRADOS FUERON UBICADOS EFECTIVAMENTE?</vt:lpstr>
      <vt:lpstr>¿Por qué fueron malos los resultados?</vt:lpstr>
      <vt:lpstr>Estrategia PSASS del gobierno nacional (DAR en Bogotá)</vt:lpstr>
      <vt:lpstr>¿Cómo se hace el rastreo?</vt:lpstr>
      <vt:lpstr>Segundo paso: rastreo de contactos</vt:lpstr>
      <vt:lpstr>¿Quiénes son los responsables del rastreo?</vt:lpstr>
      <vt:lpstr>Presentación de PowerPoint</vt:lpstr>
      <vt:lpstr>Tercer paso: seguimiento de casos</vt:lpstr>
      <vt:lpstr>Tercer paso: seguimiento de casos</vt:lpstr>
      <vt:lpstr>¿Dónde está el gran call center? </vt:lpstr>
      <vt:lpstr>Presentación de PowerPoint</vt:lpstr>
      <vt:lpstr>Indicadores por EPS en Bogotá</vt:lpstr>
      <vt:lpstr>Ejemplo: Nueva EPS</vt:lpstr>
      <vt:lpstr>Porcentaje de casos registrados con contactos</vt:lpstr>
      <vt:lpstr>Porcentaje de contactos contactados por las EPS</vt:lpstr>
      <vt:lpstr>Ejemplo: Sanitas EPS</vt:lpstr>
      <vt:lpstr>El problema NO es exclusivo de Bogotá</vt:lpstr>
      <vt:lpstr>Porcentaje de registro de contactos para casos confirmados y sospechosos según entidad territorial </vt:lpstr>
      <vt:lpstr>Crisis no es solo en Bogotá</vt:lpstr>
      <vt:lpstr>Responsabilidades políticas</vt:lpstr>
      <vt:lpstr>SALIR DE LA LÓGICA DEL ASEGURAMIENTO</vt:lpstr>
      <vt:lpstr>UCI</vt:lpstr>
      <vt:lpstr>Presentación de PowerPoint</vt:lpstr>
      <vt:lpstr>Presentación de PowerPoint</vt:lpstr>
      <vt:lpstr>¿Y las vacunas?</vt:lpstr>
      <vt:lpstr>Presentación de PowerPoint</vt:lpstr>
      <vt:lpstr>La crisis económica</vt:lpstr>
      <vt:lpstr>Medidas insuficientes y tardías</vt:lpstr>
      <vt:lpstr>Gobierno distrital también se ha quedado corto</vt:lpstr>
      <vt:lpstr>Presupuesto apropiado: $133.975 millones Recursos Comprometidos:  50%   Empleos generados:  3.431 empleos directos frente a 7.145 propuestos. 3.039 indirectos frente a 9.783 propuestos.</vt:lpstr>
      <vt:lpstr>Incentivo: 1 salario mínimo sin prestaciones durante 6 meses por cada trabajador.  Resultados: 1995 empleos  Meta: 10.000  Presupuesto apropiado: $56.959  Ejecución presupuestal: 30%</vt:lpstr>
      <vt:lpstr>EMPLEOS</vt:lpstr>
      <vt:lpstr>Gobierno distrital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NATHALY TORRES ROMERO</dc:creator>
  <cp:lastModifiedBy>Leonardo Garcia Rojas</cp:lastModifiedBy>
  <cp:revision>60</cp:revision>
  <dcterms:created xsi:type="dcterms:W3CDTF">2021-01-19T00:34:55Z</dcterms:created>
  <dcterms:modified xsi:type="dcterms:W3CDTF">2021-01-20T15:18:04Z</dcterms:modified>
</cp:coreProperties>
</file>